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  <p:sldMasterId id="2147483655" r:id="rId3"/>
    <p:sldMasterId id="2147483656" r:id="rId4"/>
    <p:sldMasterId id="2147483657" r:id="rId5"/>
  </p:sldMasterIdLst>
  <p:notesMasterIdLst>
    <p:notesMasterId r:id="rId135"/>
  </p:notesMasterIdLst>
  <p:handoutMasterIdLst>
    <p:handoutMasterId r:id="rId136"/>
  </p:handoutMasterIdLst>
  <p:sldIdLst>
    <p:sldId id="693" r:id="rId6"/>
    <p:sldId id="694" r:id="rId7"/>
    <p:sldId id="678" r:id="rId8"/>
    <p:sldId id="679" r:id="rId9"/>
    <p:sldId id="698" r:id="rId10"/>
    <p:sldId id="680" r:id="rId11"/>
    <p:sldId id="695" r:id="rId12"/>
    <p:sldId id="681" r:id="rId13"/>
    <p:sldId id="683" r:id="rId14"/>
    <p:sldId id="697" r:id="rId15"/>
    <p:sldId id="493" r:id="rId16"/>
    <p:sldId id="417" r:id="rId17"/>
    <p:sldId id="502" r:id="rId18"/>
    <p:sldId id="505" r:id="rId19"/>
    <p:sldId id="506" r:id="rId20"/>
    <p:sldId id="507" r:id="rId21"/>
    <p:sldId id="699" r:id="rId22"/>
    <p:sldId id="508" r:id="rId23"/>
    <p:sldId id="509" r:id="rId24"/>
    <p:sldId id="510" r:id="rId25"/>
    <p:sldId id="511" r:id="rId26"/>
    <p:sldId id="512" r:id="rId27"/>
    <p:sldId id="513" r:id="rId28"/>
    <p:sldId id="515" r:id="rId29"/>
    <p:sldId id="516" r:id="rId30"/>
    <p:sldId id="514" r:id="rId31"/>
    <p:sldId id="520" r:id="rId32"/>
    <p:sldId id="521" r:id="rId33"/>
    <p:sldId id="522" r:id="rId34"/>
    <p:sldId id="525" r:id="rId35"/>
    <p:sldId id="523" r:id="rId36"/>
    <p:sldId id="524" r:id="rId37"/>
    <p:sldId id="526" r:id="rId38"/>
    <p:sldId id="557" r:id="rId39"/>
    <p:sldId id="527" r:id="rId40"/>
    <p:sldId id="530" r:id="rId41"/>
    <p:sldId id="648" r:id="rId42"/>
    <p:sldId id="528" r:id="rId43"/>
    <p:sldId id="649" r:id="rId44"/>
    <p:sldId id="529" r:id="rId45"/>
    <p:sldId id="568" r:id="rId46"/>
    <p:sldId id="569" r:id="rId47"/>
    <p:sldId id="531" r:id="rId48"/>
    <p:sldId id="570" r:id="rId49"/>
    <p:sldId id="532" r:id="rId50"/>
    <p:sldId id="533" r:id="rId51"/>
    <p:sldId id="546" r:id="rId52"/>
    <p:sldId id="577" r:id="rId53"/>
    <p:sldId id="547" r:id="rId54"/>
    <p:sldId id="650" r:id="rId55"/>
    <p:sldId id="534" r:id="rId56"/>
    <p:sldId id="692" r:id="rId57"/>
    <p:sldId id="578" r:id="rId58"/>
    <p:sldId id="548" r:id="rId59"/>
    <p:sldId id="579" r:id="rId60"/>
    <p:sldId id="549" r:id="rId61"/>
    <p:sldId id="580" r:id="rId62"/>
    <p:sldId id="684" r:id="rId63"/>
    <p:sldId id="685" r:id="rId64"/>
    <p:sldId id="686" r:id="rId65"/>
    <p:sldId id="687" r:id="rId66"/>
    <p:sldId id="560" r:id="rId67"/>
    <p:sldId id="581" r:id="rId68"/>
    <p:sldId id="582" r:id="rId69"/>
    <p:sldId id="652" r:id="rId70"/>
    <p:sldId id="584" r:id="rId71"/>
    <p:sldId id="651" r:id="rId72"/>
    <p:sldId id="676" r:id="rId73"/>
    <p:sldId id="677" r:id="rId74"/>
    <p:sldId id="552" r:id="rId75"/>
    <p:sldId id="587" r:id="rId76"/>
    <p:sldId id="589" r:id="rId77"/>
    <p:sldId id="590" r:id="rId78"/>
    <p:sldId id="553" r:id="rId79"/>
    <p:sldId id="653" r:id="rId80"/>
    <p:sldId id="571" r:id="rId81"/>
    <p:sldId id="672" r:id="rId82"/>
    <p:sldId id="673" r:id="rId83"/>
    <p:sldId id="605" r:id="rId84"/>
    <p:sldId id="606" r:id="rId85"/>
    <p:sldId id="607" r:id="rId86"/>
    <p:sldId id="609" r:id="rId87"/>
    <p:sldId id="610" r:id="rId88"/>
    <p:sldId id="611" r:id="rId89"/>
    <p:sldId id="612" r:id="rId90"/>
    <p:sldId id="613" r:id="rId91"/>
    <p:sldId id="614" r:id="rId92"/>
    <p:sldId id="575" r:id="rId93"/>
    <p:sldId id="674" r:id="rId94"/>
    <p:sldId id="675" r:id="rId95"/>
    <p:sldId id="576" r:id="rId96"/>
    <p:sldId id="615" r:id="rId97"/>
    <p:sldId id="644" r:id="rId98"/>
    <p:sldId id="654" r:id="rId99"/>
    <p:sldId id="655" r:id="rId100"/>
    <p:sldId id="647" r:id="rId101"/>
    <p:sldId id="616" r:id="rId102"/>
    <p:sldId id="618" r:id="rId103"/>
    <p:sldId id="628" r:id="rId104"/>
    <p:sldId id="564" r:id="rId105"/>
    <p:sldId id="656" r:id="rId106"/>
    <p:sldId id="658" r:id="rId107"/>
    <p:sldId id="539" r:id="rId108"/>
    <p:sldId id="630" r:id="rId109"/>
    <p:sldId id="631" r:id="rId110"/>
    <p:sldId id="632" r:id="rId111"/>
    <p:sldId id="659" r:id="rId112"/>
    <p:sldId id="634" r:id="rId113"/>
    <p:sldId id="635" r:id="rId114"/>
    <p:sldId id="637" r:id="rId115"/>
    <p:sldId id="660" r:id="rId116"/>
    <p:sldId id="665" r:id="rId117"/>
    <p:sldId id="666" r:id="rId118"/>
    <p:sldId id="545" r:id="rId119"/>
    <p:sldId id="661" r:id="rId120"/>
    <p:sldId id="662" r:id="rId121"/>
    <p:sldId id="667" r:id="rId122"/>
    <p:sldId id="501" r:id="rId123"/>
    <p:sldId id="668" r:id="rId124"/>
    <p:sldId id="670" r:id="rId125"/>
    <p:sldId id="671" r:id="rId126"/>
    <p:sldId id="691" r:id="rId127"/>
    <p:sldId id="689" r:id="rId128"/>
    <p:sldId id="696" r:id="rId129"/>
    <p:sldId id="690" r:id="rId130"/>
    <p:sldId id="467" r:id="rId131"/>
    <p:sldId id="468" r:id="rId132"/>
    <p:sldId id="701" r:id="rId133"/>
    <p:sldId id="700" r:id="rId134"/>
  </p:sldIdLst>
  <p:sldSz cx="9144000" cy="6858000" type="screen4x3"/>
  <p:notesSz cx="6648450" cy="97805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336699"/>
        </a:solidFill>
        <a:latin typeface="Tahoma" panose="020B0604030504040204" pitchFamily="34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CC"/>
    <a:srgbClr val="FF3300"/>
    <a:srgbClr val="FF0000"/>
    <a:srgbClr val="0033CC"/>
    <a:srgbClr val="FFFF99"/>
    <a:srgbClr val="FF7C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4" autoAdjust="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34" y="42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705677E-99FF-45AA-91B4-DC4A84F5F3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173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6800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163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solidFill>
                  <a:schemeClr val="tx1"/>
                </a:solidFill>
                <a:effectLst/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636FEB1-3F1D-43E6-AFBC-F30F0074A4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43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fld id="{4BAF678F-83A4-4493-A98C-213DCEAB4ED5}" type="slidenum">
              <a:rPr lang="en-US" altLang="zh-CN" sz="1200" b="0" smtClean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pPr/>
              <a:t>1</a:t>
            </a:fld>
            <a:endParaRPr lang="en-US" altLang="zh-CN" sz="1200" b="0" smtClean="0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6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2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fld id="{08427164-C409-46A5-B6C6-158938B29984}" type="slidenum">
              <a:rPr lang="zh-CN" altLang="en-US" sz="1200" b="0">
                <a:latin typeface="Garamond" panose="02020404030301010803" pitchFamily="18" charset="0"/>
                <a:ea typeface="宋体" panose="02010600030101010101" pitchFamily="2" charset="-122"/>
              </a:rPr>
              <a:pPr/>
              <a:t>129</a:t>
            </a:fld>
            <a:endParaRPr lang="zh-CN" altLang="en-US" sz="1200" b="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8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56711-758C-4D24-A88C-32017C5C4E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9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ECEDE-D9AC-414A-8418-BAB54D3471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011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8C0AA-784E-499A-B8F2-56D3B3C899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417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46761-11CE-4DDF-A6C1-647AAF33B7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726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FB36D-17ED-486F-B7D0-047F4773CA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568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C5FE7-D61B-43E2-B43A-B39BF7EBEC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98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11138-A372-4B8B-9BAB-712FD877BB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707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58C43-EA9F-46A6-86FA-1B4D5A816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750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C2E1E-191E-463E-B045-DF34C670BF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557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C4362-79F1-48B4-8FAE-5DA612B587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0600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61F21-2273-4865-9287-A923829C38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48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7" y="116632"/>
            <a:ext cx="7793037" cy="72008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631560" cy="565705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40106-9489-4E75-B63B-0151AC341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62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006BE-73BF-4723-88EC-D91E716350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350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B2AB4-6C4C-425F-BF15-88255EF13D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193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87526-EAC2-407A-8CFA-C2DFEA14FE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110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98819-0B37-4E4A-BA50-A47C2D1CD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250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0F2AA-8FD9-433C-886B-A8D90C725B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14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D9AB6-54B3-4A63-827F-26CAB7615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362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A292A7-C21B-450C-B713-F0CE88A308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810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93FCC-BA3B-4A3C-AE2E-1E93F42C0D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885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2D995-30B1-4141-B84B-A1B6385BBF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162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7A4B5-F139-4641-AA78-ABDC93B05A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66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AF752-C1D4-4922-B04F-DF19262389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63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017DC-5866-41F9-855A-C456BE9A0F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694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D0493-845B-45CA-9699-07F1259F8A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671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1DF9-66E8-4CEB-AC24-DC84E38121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1617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59C40-2DDB-498A-A036-4BC3030F2D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856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0C2B8-AF32-486A-8E56-C2D2F47FA7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02735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0BED1-5A10-4DAE-8F19-B2FF67D5FA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766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ECD69-32A2-4717-B3CF-7844BBDED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0769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3AFFA-2E5F-4782-8FA1-8E9C78A164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4484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D7526-CA6B-41E5-98BE-AC31705D55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0255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CD58-EBAC-464D-94C9-9EAB80375F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15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2D206-9903-4C53-9E9C-DBDFF29395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639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1EBDA-BB6B-4409-B9B6-B9CA3EEFE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9028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AB044-75DC-4147-B94A-264AF02B79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6747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E4BAD-5F62-45D3-93F1-B71A18E2B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259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04E67-5535-4CC8-A1D0-CAE6CF5025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0632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17622-B0F3-4BFB-ACC6-C784F61E51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7813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8640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390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4557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557338"/>
            <a:ext cx="4135438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688" y="1557338"/>
            <a:ext cx="4137025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738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0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1F26D-5FF3-446E-86BE-7138C08406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28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2307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5270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5315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04911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1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365125"/>
            <a:ext cx="2105025" cy="56880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365125"/>
            <a:ext cx="6167438" cy="56880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5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AB43C-3541-4512-87F5-5377362119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43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74261-55AD-4497-AE62-A04C8AE79C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37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E58E-44C3-4C96-86C2-AA7CC57AD2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67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749B7-1679-43E3-A1D9-1A313D482C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76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7101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10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10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10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8A1430B-F5BC-4676-8683-D8F68FB43A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14"/>
          <p:cNvSpPr>
            <a:spLocks noChangeArrowheads="1"/>
          </p:cNvSpPr>
          <p:nvPr userDrawn="1"/>
        </p:nvSpPr>
        <p:spPr bwMode="auto">
          <a:xfrm>
            <a:off x="1692275" y="1484313"/>
            <a:ext cx="7162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auto">
          <a:xfrm>
            <a:off x="8872538" y="6604000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Rectangle 20"/>
          <p:cNvSpPr>
            <a:spLocks noChangeArrowheads="1"/>
          </p:cNvSpPr>
          <p:nvPr userDrawn="1"/>
        </p:nvSpPr>
        <p:spPr bwMode="auto">
          <a:xfrm>
            <a:off x="685800" y="6229350"/>
            <a:ext cx="175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Rectangle 21"/>
          <p:cNvSpPr>
            <a:spLocks noChangeArrowheads="1"/>
          </p:cNvSpPr>
          <p:nvPr userDrawn="1"/>
        </p:nvSpPr>
        <p:spPr bwMode="auto">
          <a:xfrm>
            <a:off x="3124200" y="6229350"/>
            <a:ext cx="267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1035" name="Line 8"/>
          <p:cNvSpPr>
            <a:spLocks noChangeShapeType="1"/>
          </p:cNvSpPr>
          <p:nvPr userDrawn="1"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34" name="AutoShape 11"/>
          <p:cNvSpPr>
            <a:spLocks noChangeArrowheads="1"/>
          </p:cNvSpPr>
          <p:nvPr userDrawn="1"/>
        </p:nvSpPr>
        <p:spPr bwMode="auto">
          <a:xfrm flipH="1">
            <a:off x="8423275" y="6137275"/>
            <a:ext cx="720725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7" name="Text Box 27"/>
          <p:cNvSpPr txBox="1">
            <a:spLocks noChangeArrowheads="1"/>
          </p:cNvSpPr>
          <p:nvPr userDrawn="1"/>
        </p:nvSpPr>
        <p:spPr bwMode="auto">
          <a:xfrm>
            <a:off x="6804025" y="115888"/>
            <a:ext cx="2376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</a:t>
            </a:r>
          </a:p>
        </p:txBody>
      </p:sp>
      <p:sp>
        <p:nvSpPr>
          <p:cNvPr id="171036" name="Rectangle 10"/>
          <p:cNvSpPr>
            <a:spLocks noChangeArrowheads="1"/>
          </p:cNvSpPr>
          <p:nvPr userDrawn="1"/>
        </p:nvSpPr>
        <p:spPr bwMode="auto">
          <a:xfrm>
            <a:off x="35496" y="130969"/>
            <a:ext cx="5472608" cy="792163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rgbClr val="3366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rgbClr val="336699"/>
          </a:solidFill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48A88C3-13E9-4ABA-A3EE-C08E99EAA7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560" y="1090365"/>
            <a:ext cx="8343528" cy="50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2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2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9AF49E5-7E45-4783-8248-036846147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79" name="Rectangle 7"/>
          <p:cNvSpPr>
            <a:spLocks noChangeArrowheads="1"/>
          </p:cNvSpPr>
          <p:nvPr userDrawn="1"/>
        </p:nvSpPr>
        <p:spPr bwMode="auto">
          <a:xfrm>
            <a:off x="1692275" y="1484313"/>
            <a:ext cx="7162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Rectangle 8"/>
          <p:cNvSpPr>
            <a:spLocks noChangeArrowheads="1"/>
          </p:cNvSpPr>
          <p:nvPr userDrawn="1"/>
        </p:nvSpPr>
        <p:spPr bwMode="auto">
          <a:xfrm>
            <a:off x="8872538" y="6604000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1" name="Rectangle 9"/>
          <p:cNvSpPr>
            <a:spLocks noChangeArrowheads="1"/>
          </p:cNvSpPr>
          <p:nvPr userDrawn="1"/>
        </p:nvSpPr>
        <p:spPr bwMode="auto">
          <a:xfrm>
            <a:off x="685800" y="6229350"/>
            <a:ext cx="175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3082" name="Rectangle 10"/>
          <p:cNvSpPr>
            <a:spLocks noChangeArrowheads="1"/>
          </p:cNvSpPr>
          <p:nvPr userDrawn="1"/>
        </p:nvSpPr>
        <p:spPr bwMode="auto">
          <a:xfrm>
            <a:off x="3124200" y="6229350"/>
            <a:ext cx="267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3083" name="Line 8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2332" name="AutoShape 11"/>
          <p:cNvSpPr>
            <a:spLocks noChangeArrowheads="1"/>
          </p:cNvSpPr>
          <p:nvPr userDrawn="1"/>
        </p:nvSpPr>
        <p:spPr bwMode="auto">
          <a:xfrm flipH="1">
            <a:off x="8423275" y="6137275"/>
            <a:ext cx="720725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 userDrawn="1"/>
        </p:nvSpPr>
        <p:spPr bwMode="auto">
          <a:xfrm>
            <a:off x="6419850" y="6350"/>
            <a:ext cx="2689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Sorting</a:t>
            </a:r>
          </a:p>
        </p:txBody>
      </p:sp>
      <p:sp>
        <p:nvSpPr>
          <p:cNvPr id="312334" name="Rectangle 10"/>
          <p:cNvSpPr>
            <a:spLocks noChangeArrowheads="1"/>
          </p:cNvSpPr>
          <p:nvPr userDrawn="1"/>
        </p:nvSpPr>
        <p:spPr bwMode="auto">
          <a:xfrm>
            <a:off x="0" y="187995"/>
            <a:ext cx="5292080" cy="720725"/>
          </a:xfrm>
          <a:prstGeom prst="rect">
            <a:avLst/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87995"/>
            <a:ext cx="7793037" cy="57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87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7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7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E180598-358F-40FB-BB6C-7330A70071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3" name="Rectangle 7"/>
          <p:cNvSpPr>
            <a:spLocks noChangeArrowheads="1"/>
          </p:cNvSpPr>
          <p:nvPr userDrawn="1"/>
        </p:nvSpPr>
        <p:spPr bwMode="auto">
          <a:xfrm>
            <a:off x="1692275" y="1484313"/>
            <a:ext cx="7162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60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Rectangle 8"/>
          <p:cNvSpPr>
            <a:spLocks noChangeArrowheads="1"/>
          </p:cNvSpPr>
          <p:nvPr userDrawn="1"/>
        </p:nvSpPr>
        <p:spPr bwMode="auto">
          <a:xfrm>
            <a:off x="8872538" y="6604000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zh-CN" altLang="zh-CN" sz="1000" b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Rectangle 9"/>
          <p:cNvSpPr>
            <a:spLocks noChangeArrowheads="1"/>
          </p:cNvSpPr>
          <p:nvPr userDrawn="1"/>
        </p:nvSpPr>
        <p:spPr bwMode="auto">
          <a:xfrm>
            <a:off x="685800" y="6229350"/>
            <a:ext cx="175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4106" name="Rectangle 10"/>
          <p:cNvSpPr>
            <a:spLocks noChangeArrowheads="1"/>
          </p:cNvSpPr>
          <p:nvPr userDrawn="1"/>
        </p:nvSpPr>
        <p:spPr bwMode="auto">
          <a:xfrm>
            <a:off x="3124200" y="6229350"/>
            <a:ext cx="267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en-US" altLang="zh-CN" sz="1400" b="0" smtClean="0">
              <a:latin typeface="ITC Officina Sans Book" pitchFamily="34" charset="0"/>
              <a:ea typeface="宋体" panose="02010600030101010101" pitchFamily="2" charset="-122"/>
            </a:endParaRPr>
          </a:p>
        </p:txBody>
      </p:sp>
      <p:sp>
        <p:nvSpPr>
          <p:cNvPr id="4107" name="Line 8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12700">
            <a:solidFill>
              <a:srgbClr val="5AAAE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7084" name="AutoShape 11"/>
          <p:cNvSpPr>
            <a:spLocks noChangeArrowheads="1"/>
          </p:cNvSpPr>
          <p:nvPr userDrawn="1"/>
        </p:nvSpPr>
        <p:spPr bwMode="auto">
          <a:xfrm flipH="1">
            <a:off x="8423275" y="6137275"/>
            <a:ext cx="720725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 userDrawn="1"/>
        </p:nvSpPr>
        <p:spPr bwMode="auto">
          <a:xfrm>
            <a:off x="5986463" y="6350"/>
            <a:ext cx="3157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EDF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b="0" smtClean="0">
                <a:latin typeface="Comic Sans MS" panose="030F0702030302020204" pitchFamily="66" charset="0"/>
                <a:ea typeface="宋体" panose="02010600030101010101" pitchFamily="2" charset="-122"/>
              </a:rPr>
              <a:t>Data  Structures: Introduction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36699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AutoShape 13"/>
          <p:cNvSpPr>
            <a:spLocks noChangeArrowheads="1"/>
          </p:cNvSpPr>
          <p:nvPr userDrawn="1"/>
        </p:nvSpPr>
        <p:spPr bwMode="auto">
          <a:xfrm>
            <a:off x="0" y="582613"/>
            <a:ext cx="3273425" cy="792162"/>
          </a:xfrm>
          <a:prstGeom prst="homePlate">
            <a:avLst>
              <a:gd name="adj" fmla="val 22651"/>
            </a:avLst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2195" name="AutoShape 17"/>
          <p:cNvSpPr>
            <a:spLocks noChangeArrowheads="1"/>
          </p:cNvSpPr>
          <p:nvPr userDrawn="1"/>
        </p:nvSpPr>
        <p:spPr bwMode="auto">
          <a:xfrm rot="10800000">
            <a:off x="3840163" y="981075"/>
            <a:ext cx="5303837" cy="792163"/>
          </a:xfrm>
          <a:prstGeom prst="homePlate">
            <a:avLst>
              <a:gd name="adj" fmla="val 21543"/>
            </a:avLst>
          </a:prstGeom>
          <a:solidFill>
            <a:srgbClr val="CFE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2196" name="AutoShape 2"/>
          <p:cNvSpPr>
            <a:spLocks noChangeArrowheads="1"/>
          </p:cNvSpPr>
          <p:nvPr userDrawn="1"/>
        </p:nvSpPr>
        <p:spPr bwMode="auto">
          <a:xfrm flipH="1">
            <a:off x="8423275" y="6137275"/>
            <a:ext cx="720725" cy="720725"/>
          </a:xfrm>
          <a:prstGeom prst="rtTriangl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zh-CN" altLang="zh-CN" sz="1800" b="0" smtClean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57338"/>
            <a:ext cx="84248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2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3.w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baike.baidu.com/view/254413.htm" TargetMode="External"/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 txBox="1">
            <a:spLocks noGrp="1" noChangeArrowheads="1"/>
          </p:cNvSpPr>
          <p:nvPr/>
        </p:nvSpPr>
        <p:spPr bwMode="auto">
          <a:xfrm>
            <a:off x="7019925" y="6454775"/>
            <a:ext cx="213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323AE83-2562-4322-AA76-3DD5C633A961}" type="slidenum">
              <a:rPr lang="en-US" altLang="zh-CN" sz="1400">
                <a:solidFill>
                  <a:schemeClr val="bg1"/>
                </a:solidFill>
                <a:latin typeface="文泉驿微米黑" pitchFamily="34" charset="-122"/>
                <a:ea typeface="文泉驿微米黑" pitchFamily="34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solidFill>
                <a:schemeClr val="bg1"/>
              </a:solidFill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5" name="Rectangl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827088" y="2174875"/>
            <a:ext cx="7772400" cy="1182688"/>
          </a:xfrm>
        </p:spPr>
        <p:txBody>
          <a:bodyPr/>
          <a:lstStyle/>
          <a:p>
            <a:pPr algn="ctr" eaLnBrk="1" hangingPunct="1"/>
            <a:r>
              <a:rPr lang="zh-CN" altLang="en-US" sz="48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48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r>
              <a:rPr lang="zh-CN" altLang="en-US" sz="4800" b="1" dirty="0" smtClean="0">
                <a:solidFill>
                  <a:srgbClr val="C624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章 内部排序</a:t>
            </a:r>
          </a:p>
        </p:txBody>
      </p:sp>
      <p:pic>
        <p:nvPicPr>
          <p:cNvPr id="819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250825" y="4292600"/>
            <a:ext cx="86423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latin typeface="楷体_GB2312" pitchFamily="49" charset="-122"/>
              </a:rPr>
              <a:t>姜鑫维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楷体_GB2312" pitchFamily="49" charset="-122"/>
              </a:rPr>
              <a:t>ysjxw@qq.com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楷体_GB2312" pitchFamily="49" charset="-122"/>
              </a:rPr>
              <a:t>https://xinweijiang.github.io/course/ds-a/</a:t>
            </a:r>
            <a:endParaRPr lang="zh-CN" altLang="en-US" sz="1800">
              <a:latin typeface="楷体_GB2312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华文仿宋" panose="02010600040101010101" pitchFamily="2" charset="-122"/>
                <a:ea typeface="华文仿宋" panose="02010600040101010101" pitchFamily="2" charset="-122"/>
              </a:rPr>
              <a:t>2019</a:t>
            </a:r>
            <a:r>
              <a:rPr lang="zh-CN" altLang="en-US" sz="2800">
                <a:latin typeface="华文仿宋" panose="02010600040101010101" pitchFamily="2" charset="-122"/>
                <a:ea typeface="华文仿宋" panose="02010600040101010101" pitchFamily="2" charset="-122"/>
              </a:rPr>
              <a:t>年秋</a:t>
            </a:r>
          </a:p>
        </p:txBody>
      </p:sp>
      <p:sp>
        <p:nvSpPr>
          <p:cNvPr id="8199" name="矩形 1"/>
          <p:cNvSpPr>
            <a:spLocks noChangeArrowheads="1"/>
          </p:cNvSpPr>
          <p:nvPr/>
        </p:nvSpPr>
        <p:spPr bwMode="auto">
          <a:xfrm>
            <a:off x="3057505" y="1425872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5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数据结构</a:t>
            </a:r>
            <a:endParaRPr lang="zh-CN" altLang="en-US" sz="5400" dirty="0">
              <a:solidFill>
                <a:srgbClr val="C00000"/>
              </a:solidFill>
              <a:latin typeface="Times New Roman" panose="02020603050405020304" pitchFamily="18" charset="0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排序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4" descr="https://upload-images.jianshu.io/upload_images/15923110-0ee006290928e248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0834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" y="980132"/>
            <a:ext cx="50292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26" y="2996952"/>
            <a:ext cx="5263643" cy="3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8547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48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4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5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51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52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8553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468313" y="108108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468313" y="532923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600" smtClean="0">
                <a:latin typeface="Times New Roman" panose="02020603050405020304" pitchFamily="18" charset="0"/>
              </a:rPr>
              <a:t>（辅助数组）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归并排序是一种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900113" y="1584325"/>
            <a:ext cx="799306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由三部分组成：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划分时间：常数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两个子序列排序时间</a:t>
            </a:r>
          </a:p>
          <a:p>
            <a:pPr lvl="1" algn="just">
              <a:spcBef>
                <a:spcPct val="10000"/>
              </a:spcBef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两路归并的时间：</a:t>
            </a:r>
            <a:r>
              <a:rPr lang="en-US" altLang="zh-CN" sz="2400" smtClean="0">
                <a:latin typeface="Times New Roman" panose="02020603050405020304" pitchFamily="18" charset="0"/>
              </a:rPr>
              <a:t>O(</a:t>
            </a:r>
            <a:r>
              <a:rPr lang="en-US" altLang="zh-CN" sz="2400" i="1" smtClean="0">
                <a:latin typeface="Times New Roman" panose="02020603050405020304" pitchFamily="18" charset="0"/>
              </a:rPr>
              <a:t>n</a:t>
            </a:r>
            <a:r>
              <a:rPr lang="en-US" altLang="zh-CN" sz="2400" smtClean="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每次划分时两个子序列的长度基本一样，因此，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T(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smtClean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推导可得，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不依赖于待排元素序列的初始排列，最好、</a:t>
            </a:r>
            <a:r>
              <a:rPr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最坏、平均</a:t>
            </a:r>
            <a:r>
              <a:rPr lang="zh-CN" altLang="en-US" sz="2600" smtClean="0">
                <a:latin typeface="Times New Roman" panose="02020603050405020304" pitchFamily="18" charset="0"/>
              </a:rPr>
              <a:t>情况下的时间复杂度都是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latin typeface="Times New Roman" panose="02020603050405020304" pitchFamily="18" charset="0"/>
              </a:rPr>
              <a:t> 。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归并排序算法的改进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611188" y="1630363"/>
            <a:ext cx="7704137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同快速排序的改进一样，对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基本已排序序列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或者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小的子序列采用直接插入排序</a:t>
            </a:r>
          </a:p>
          <a:p>
            <a:pPr>
              <a:defRPr/>
            </a:pPr>
            <a:r>
              <a:rPr lang="en-US" altLang="zh-CN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R.Sedgewick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提出的改进思想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：当把元素序列复制到辅助数组的过程中，将第二个有序表逆置，归并时从两端开始处理，向中间推进，两个表的尾端互为“监视哨”。</a:t>
            </a:r>
          </a:p>
          <a:p>
            <a:pPr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基于上述两点改进的归并排序算法：</a:t>
            </a:r>
            <a:r>
              <a:rPr lang="zh-CN" altLang="en-US" sz="26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P424 </a:t>
            </a:r>
            <a:r>
              <a:rPr lang="zh-CN" altLang="en-US" sz="26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9.25</a:t>
            </a:r>
          </a:p>
          <a:p>
            <a:pPr>
              <a:defRPr/>
            </a:pP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消除递归</a:t>
            </a:r>
          </a:p>
        </p:txBody>
      </p:sp>
      <p:sp>
        <p:nvSpPr>
          <p:cNvPr id="109572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957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7372351" y="5013176"/>
            <a:ext cx="1592137" cy="864096"/>
          </a:xfrm>
          <a:prstGeom prst="wedgeRoundRectCallout">
            <a:avLst>
              <a:gd name="adj1" fmla="val -57821"/>
              <a:gd name="adj2" fmla="val -190128"/>
              <a:gd name="adj3" fmla="val 16667"/>
            </a:avLst>
          </a:prstGeom>
          <a:ln>
            <a:solidFill>
              <a:srgbClr val="0000CC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Tahoma" panose="020B0604030504040204" pitchFamily="34" charset="0"/>
                <a:ea typeface="黑体" panose="02010609060101010101" pitchFamily="49" charset="-122"/>
              </a:rPr>
              <a:t>简化边界判断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R.Sedgewick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的改进示例</a:t>
            </a:r>
          </a:p>
        </p:txBody>
      </p:sp>
      <p:sp>
        <p:nvSpPr>
          <p:cNvPr id="110595" name="Rectangle 8" descr="蓝色砂纸"/>
          <p:cNvSpPr>
            <a:spLocks noChangeArrowheads="1"/>
          </p:cNvSpPr>
          <p:nvPr/>
        </p:nvSpPr>
        <p:spPr bwMode="auto">
          <a:xfrm>
            <a:off x="1370013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1370013" y="1930400"/>
            <a:ext cx="6481762" cy="457200"/>
            <a:chOff x="884" y="965"/>
            <a:chExt cx="4083" cy="288"/>
          </a:xfrm>
        </p:grpSpPr>
        <p:sp>
          <p:nvSpPr>
            <p:cNvPr id="110642" name="Rectangle 10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3" name="Rectangle 11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12" name="Group 12"/>
          <p:cNvGrpSpPr>
            <a:grpSpLocks/>
          </p:cNvGrpSpPr>
          <p:nvPr/>
        </p:nvGrpSpPr>
        <p:grpSpPr bwMode="auto">
          <a:xfrm>
            <a:off x="1370013" y="2593975"/>
            <a:ext cx="6486525" cy="460375"/>
            <a:chOff x="881" y="1586"/>
            <a:chExt cx="4086" cy="290"/>
          </a:xfrm>
        </p:grpSpPr>
        <p:sp>
          <p:nvSpPr>
            <p:cNvPr id="110638" name="Rectangle 13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9" name="Rectangle 14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0" name="Rectangle 15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41" name="Rectangle 16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17" name="Rectangle 17" descr="粉色砂纸"/>
          <p:cNvSpPr>
            <a:spLocks noChangeArrowheads="1"/>
          </p:cNvSpPr>
          <p:nvPr/>
        </p:nvSpPr>
        <p:spPr bwMode="auto">
          <a:xfrm>
            <a:off x="1371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18" name="Group 18"/>
          <p:cNvGrpSpPr>
            <a:grpSpLocks/>
          </p:cNvGrpSpPr>
          <p:nvPr/>
        </p:nvGrpSpPr>
        <p:grpSpPr bwMode="auto">
          <a:xfrm>
            <a:off x="250825" y="1516063"/>
            <a:ext cx="881063" cy="2057400"/>
            <a:chOff x="158" y="482"/>
            <a:chExt cx="555" cy="1296"/>
          </a:xfrm>
        </p:grpSpPr>
        <p:sp>
          <p:nvSpPr>
            <p:cNvPr id="256019" name="AutoShape 19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6021" name="Group 21"/>
          <p:cNvGrpSpPr>
            <a:grpSpLocks/>
          </p:cNvGrpSpPr>
          <p:nvPr/>
        </p:nvGrpSpPr>
        <p:grpSpPr bwMode="auto">
          <a:xfrm>
            <a:off x="1371600" y="5429250"/>
            <a:ext cx="6477000" cy="457200"/>
            <a:chOff x="864" y="3385"/>
            <a:chExt cx="4080" cy="288"/>
          </a:xfrm>
        </p:grpSpPr>
        <p:sp>
          <p:nvSpPr>
            <p:cNvPr id="110634" name="Rectangle 22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41     31     16     08</a:t>
              </a:r>
              <a:endParaRPr kumimoji="1" lang="en-US" altLang="zh-CN" sz="2600" b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5" name="Rectangle 23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024" name="AutoShape 24"/>
          <p:cNvSpPr>
            <a:spLocks noChangeArrowheads="1"/>
          </p:cNvSpPr>
          <p:nvPr/>
        </p:nvSpPr>
        <p:spPr bwMode="auto">
          <a:xfrm>
            <a:off x="8101013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1370013" y="3276600"/>
            <a:ext cx="6518275" cy="457200"/>
            <a:chOff x="847" y="2008"/>
            <a:chExt cx="4106" cy="288"/>
          </a:xfrm>
        </p:grpSpPr>
        <p:sp>
          <p:nvSpPr>
            <p:cNvPr id="110626" name="Rectangle 26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Rectangle 27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Rectangle 28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Rectangle 29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Rectangle 30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Rectangle 31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Rectangle 32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Rectangle 33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034" name="Group 34"/>
          <p:cNvGrpSpPr>
            <a:grpSpLocks/>
          </p:cNvGrpSpPr>
          <p:nvPr/>
        </p:nvGrpSpPr>
        <p:grpSpPr bwMode="auto">
          <a:xfrm>
            <a:off x="1370013" y="4733925"/>
            <a:ext cx="6491287" cy="457200"/>
            <a:chOff x="863" y="2976"/>
            <a:chExt cx="4089" cy="288"/>
          </a:xfrm>
        </p:grpSpPr>
        <p:grpSp>
          <p:nvGrpSpPr>
            <p:cNvPr id="110620" name="Group 35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10624" name="Rectangle 36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49    25*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5" name="Rectangle 37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0621" name="Group 38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10622" name="Rectangle 39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41     31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23" name="Rectangle 40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6041" name="Group 41"/>
          <p:cNvGrpSpPr>
            <a:grpSpLocks/>
          </p:cNvGrpSpPr>
          <p:nvPr/>
        </p:nvGrpSpPr>
        <p:grpSpPr bwMode="auto">
          <a:xfrm>
            <a:off x="1370013" y="4048125"/>
            <a:ext cx="6511925" cy="457200"/>
            <a:chOff x="863" y="2523"/>
            <a:chExt cx="4102" cy="288"/>
          </a:xfrm>
        </p:grpSpPr>
        <p:sp>
          <p:nvSpPr>
            <p:cNvPr id="110612" name="Rectangle 42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Rectangle 43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Rectangle 44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5" name="Rectangle 45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Rectangle 46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Rectangle 47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Rectangle 48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Rectangle 49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0605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0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0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0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09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1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0611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7" grpId="0" animBg="1"/>
      <p:bldP spid="2560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44463" y="26035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9.6 </a:t>
            </a:r>
            <a:r>
              <a:rPr lang="zh-CN" altLang="en-US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611188" y="1341438"/>
            <a:ext cx="78486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en-US" altLang="zh-CN" sz="2600" smtClean="0">
                <a:latin typeface="Times New Roman" panose="02020603050405020304" pitchFamily="18" charset="0"/>
              </a:rPr>
              <a:t>(Radix Sort)</a:t>
            </a:r>
            <a:r>
              <a:rPr lang="zh-CN" altLang="en-US" sz="2600" smtClean="0">
                <a:latin typeface="Times New Roman" panose="02020603050405020304" pitchFamily="18" charset="0"/>
              </a:rPr>
              <a:t>是采用“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  <a:r>
              <a:rPr lang="zh-CN" altLang="en-US" sz="2600" smtClean="0">
                <a:latin typeface="Times New Roman" panose="02020603050405020304" pitchFamily="18" charset="0"/>
              </a:rPr>
              <a:t>”与“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lang="zh-CN" altLang="en-US" sz="2600" smtClean="0">
                <a:latin typeface="Times New Roman" panose="02020603050405020304" pitchFamily="18" charset="0"/>
              </a:rPr>
              <a:t>”的办法，用对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多排序码排序的思想</a:t>
            </a:r>
            <a:r>
              <a:rPr lang="zh-CN" altLang="en-US" sz="2600" smtClean="0">
                <a:latin typeface="Times New Roman" panose="02020603050405020304" pitchFamily="18" charset="0"/>
              </a:rPr>
              <a:t>实现对单排序码进行排序的方法。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“</a:t>
            </a:r>
            <a:r>
              <a:rPr lang="zh-CN" altLang="en-US" sz="2600" smtClean="0">
                <a:latin typeface="Times New Roman" panose="02020603050405020304" pitchFamily="18" charset="0"/>
              </a:rPr>
              <a:t>分配”与“收集</a:t>
            </a:r>
            <a:r>
              <a:rPr lang="en-US" altLang="zh-CN" sz="2600" smtClean="0">
                <a:latin typeface="Times New Roman" panose="02020603050405020304" pitchFamily="18" charset="0"/>
              </a:rPr>
              <a:t>”</a:t>
            </a:r>
            <a:r>
              <a:rPr lang="zh-CN" altLang="en-US" sz="2600" smtClean="0">
                <a:latin typeface="Times New Roman" panose="02020603050405020304" pitchFamily="18" charset="0"/>
              </a:rPr>
              <a:t>的办法也是分配排序的基本方法。基本的分配排序也叫桶式排序。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1042988" y="4149725"/>
            <a:ext cx="7273925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以扑克牌排序为例。</a:t>
            </a:r>
            <a:r>
              <a:rPr lang="zh-CN" altLang="en-US" sz="2600" smtClean="0">
                <a:latin typeface="Times New Roman" panose="02020603050405020304" pitchFamily="18" charset="0"/>
              </a:rPr>
              <a:t>每张扑克牌有两个“排序码”：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花色</a:t>
            </a:r>
            <a:r>
              <a:rPr lang="zh-CN" altLang="en-US" sz="2600" smtClean="0">
                <a:latin typeface="Times New Roman" panose="02020603050405020304" pitchFamily="18" charset="0"/>
              </a:rPr>
              <a:t>和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面值</a:t>
            </a:r>
            <a:r>
              <a:rPr lang="zh-CN" altLang="en-US" sz="2600" smtClean="0">
                <a:latin typeface="Times New Roman" panose="02020603050405020304" pitchFamily="18" charset="0"/>
              </a:rPr>
              <a:t>。其有序关系为：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花色：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zh-CN" altLang="en-US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zh-CN" altLang="en-US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zh-CN" altLang="en-US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zh-CN" altLang="en-US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面值：</a:t>
            </a:r>
            <a:r>
              <a:rPr lang="en-US" altLang="zh-CN" sz="2600" smtClean="0"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3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latin typeface="Times New Roman" panose="02020603050405020304" pitchFamily="18" charset="0"/>
              </a:rPr>
              <a:t>4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5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6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7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8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9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10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latin typeface="Times New Roman" panose="02020603050405020304" pitchFamily="18" charset="0"/>
              </a:rPr>
              <a:t>J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Q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K</a:t>
            </a:r>
            <a:r>
              <a:rPr lang="en-US" altLang="zh-CN" sz="26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&lt; </a:t>
            </a:r>
            <a:r>
              <a:rPr lang="en-US" altLang="zh-CN" sz="2600" smtClean="0"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468313" y="1412875"/>
            <a:ext cx="8353425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如果我们把所有扑克牌排成以下次序：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 </a:t>
            </a:r>
            <a:r>
              <a:rPr lang="zh-CN" altLang="en-US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latin typeface="Times New Roman" panose="02020603050405020304" pitchFamily="18" charset="0"/>
              </a:rPr>
              <a:t>, …,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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smtClean="0">
                <a:latin typeface="Times New Roman" panose="02020603050405020304" pitchFamily="18" charset="0"/>
              </a:rPr>
              <a:t>, 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latin typeface="Times New Roman" panose="02020603050405020304" pitchFamily="18" charset="0"/>
              </a:rPr>
              <a:t>, …, 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600" smtClean="0">
                <a:latin typeface="Times New Roman" panose="02020603050405020304" pitchFamily="18" charset="0"/>
              </a:rPr>
              <a:t>, 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latin typeface="Times New Roman" panose="02020603050405020304" pitchFamily="18" charset="0"/>
              </a:rPr>
              <a:t>, …, 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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smtClean="0">
                <a:latin typeface="Times New Roman" panose="02020603050405020304" pitchFamily="18" charset="0"/>
              </a:rPr>
              <a:t>,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latin typeface="Times New Roman" panose="02020603050405020304" pitchFamily="18" charset="0"/>
              </a:rPr>
              <a:t>, …,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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这就是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多排序码排序</a:t>
            </a:r>
            <a:r>
              <a:rPr lang="zh-CN" altLang="en-US" sz="2600" smtClean="0">
                <a:latin typeface="Times New Roman" panose="02020603050405020304" pitchFamily="18" charset="0"/>
              </a:rPr>
              <a:t>。排序后形成的有序序列叫做字典有序序列。</a:t>
            </a:r>
          </a:p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对于上例两个排序码的排序，可以先按花色排序，之后再按面值排序；也可以先按面值排序，再按花色排序。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800" smtClean="0"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一般情况下，假定有一个 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个元素的序列 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{V</a:t>
            </a:r>
            <a:r>
              <a:rPr lang="en-US" altLang="zh-CN" sz="26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V</a:t>
            </a:r>
            <a:r>
              <a:rPr lang="en-US" altLang="zh-CN" sz="26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V</a:t>
            </a:r>
            <a:r>
              <a:rPr lang="en-US" altLang="zh-CN" sz="26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n-1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}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，且每个元素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中含有 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个排序码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</p:txBody>
      </p:sp>
      <p:sp>
        <p:nvSpPr>
          <p:cNvPr id="112643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4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7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4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aphicFrame>
        <p:nvGraphicFramePr>
          <p:cNvPr id="112650" name="Object 13"/>
          <p:cNvGraphicFramePr>
            <a:graphicFrameLocks noChangeAspect="1"/>
          </p:cNvGraphicFramePr>
          <p:nvPr/>
        </p:nvGraphicFramePr>
        <p:xfrm>
          <a:off x="2555875" y="5589588"/>
          <a:ext cx="29527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6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589588"/>
                        <a:ext cx="295275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539750" y="898525"/>
            <a:ext cx="8135938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0066CC"/>
              </a:buClr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如果对于序列中任意两个元素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600" i="1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 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(0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1 )</a:t>
            </a:r>
            <a:r>
              <a:rPr lang="en-US" altLang="zh-CN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都满足：</a:t>
            </a: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则称序列对排序码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…,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en-US" altLang="zh-CN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有序。其中，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称为最高位排序码，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称为最低位排序码。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如果排序码是由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多个数据项组成的数据项组</a:t>
            </a:r>
            <a:r>
              <a:rPr lang="zh-CN" altLang="en-US" sz="2600" smtClean="0">
                <a:latin typeface="Times New Roman" panose="02020603050405020304" pitchFamily="18" charset="0"/>
              </a:rPr>
              <a:t>，则依据它进行排序时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就需要利用多排序码排序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实现多排序码排序有两种常用的方法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 ( Most Significant Digit first )</a:t>
            </a:r>
          </a:p>
          <a:p>
            <a:pPr lvl="1">
              <a:buClr>
                <a:srgbClr val="0099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 ( Least Significant Digit first)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13667" name="Object 6"/>
          <p:cNvGraphicFramePr>
            <a:graphicFrameLocks noChangeAspect="1"/>
          </p:cNvGraphicFramePr>
          <p:nvPr/>
        </p:nvGraphicFramePr>
        <p:xfrm>
          <a:off x="2197100" y="2238375"/>
          <a:ext cx="5327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0" name="公式" r:id="rId3" imgW="2501900" imgH="254000" progId="Equation.3">
                  <p:embed/>
                </p:oleObj>
              </mc:Choice>
              <mc:Fallback>
                <p:oleObj name="公式" r:id="rId3" imgW="2501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2238375"/>
                        <a:ext cx="5327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69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539750" y="1484313"/>
            <a:ext cx="792162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最高位优先法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通常是一个递归的过程：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先根据</a:t>
            </a:r>
            <a:r>
              <a:rPr lang="zh-CN" altLang="en-US" sz="26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最高位排序码 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得到若干元素组，元素组中各元素都有相同</a:t>
            </a:r>
            <a:r>
              <a:rPr lang="zh-CN" altLang="en-US" sz="26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再分别对每组中元素根据</a:t>
            </a:r>
            <a:r>
              <a:rPr lang="zh-CN" altLang="en-US" sz="26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 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进行排序，按 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值的不同，再分成若干个更小的子组，每个子组中的元素具有相同的 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值；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依此重复，直到对</a:t>
            </a:r>
            <a:r>
              <a:rPr lang="zh-CN" altLang="en-US" sz="26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完成排序为止；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最后，把所有子组中的元素依次连接起来，就得到一个有序的元素序列。</a:t>
            </a:r>
            <a:endParaRPr lang="zh-CN" altLang="en-US" sz="2600" smtClean="0">
              <a:latin typeface="Times New Roman" panose="02020603050405020304" pitchFamily="18" charset="0"/>
            </a:endParaRPr>
          </a:p>
        </p:txBody>
      </p:sp>
      <p:sp>
        <p:nvSpPr>
          <p:cNvPr id="114691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2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5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469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--MSD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395288" y="1268413"/>
            <a:ext cx="83534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800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最低位优先法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的排序过程：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先依据</a:t>
            </a:r>
            <a:r>
              <a:rPr lang="zh-CN" altLang="en-US" sz="26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最低位排序码</a:t>
            </a:r>
            <a:r>
              <a:rPr lang="en-US" altLang="zh-CN" sz="2600" i="1" dirty="0" err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err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对所有元素进行一趟排序；</a:t>
            </a:r>
          </a:p>
          <a:p>
            <a:pPr lvl="1"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再依据</a:t>
            </a:r>
            <a:r>
              <a:rPr lang="zh-CN" altLang="en-US" sz="26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次低位排序码</a:t>
            </a:r>
            <a:r>
              <a:rPr lang="en-US" altLang="zh-CN" sz="26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30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 sz="2600" baseline="30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对上一趟排序的结果再排序；</a:t>
            </a:r>
          </a:p>
          <a:p>
            <a:pPr lvl="1" algn="just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依此重复，直到依据</a:t>
            </a:r>
            <a:r>
              <a:rPr lang="zh-CN" altLang="en-US" sz="26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</a:t>
            </a:r>
            <a:r>
              <a:rPr lang="en-US" altLang="zh-CN" sz="26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最后一趟排序完成，就可以得到一个有序的序列。</a:t>
            </a: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395288" y="4149725"/>
            <a:ext cx="80645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LSD</a:t>
            </a:r>
            <a:r>
              <a:rPr lang="zh-CN" altLang="en-US" sz="2600" smtClean="0">
                <a:latin typeface="Times New Roman" panose="02020603050405020304" pitchFamily="18" charset="0"/>
              </a:rPr>
              <a:t>方法对每一个排序码进行排序时，不需要再分组，而是整个元素组都参加排序。</a:t>
            </a:r>
          </a:p>
          <a:p>
            <a:pPr algn="just">
              <a:lnSpc>
                <a:spcPct val="105000"/>
              </a:lnSpc>
              <a:spcBef>
                <a:spcPct val="35000"/>
              </a:spcBef>
              <a:defRPr/>
            </a:pPr>
            <a:r>
              <a:rPr lang="en-US" altLang="zh-CN" sz="26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LSD</a:t>
            </a:r>
            <a:r>
              <a:rPr lang="zh-CN" altLang="en-US" sz="2600" smtClean="0">
                <a:latin typeface="Times New Roman" panose="02020603050405020304" pitchFamily="18" charset="0"/>
              </a:rPr>
              <a:t>和</a:t>
            </a:r>
            <a:r>
              <a:rPr lang="en-US" altLang="zh-CN" sz="26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MSD</a:t>
            </a:r>
            <a:r>
              <a:rPr lang="zh-CN" altLang="en-US" sz="2600" smtClean="0">
                <a:latin typeface="Times New Roman" panose="02020603050405020304" pitchFamily="18" charset="0"/>
              </a:rPr>
              <a:t>方法也可应用于对一个排序码进行的排序</a:t>
            </a:r>
            <a:r>
              <a:rPr lang="en-US" altLang="zh-CN" sz="2600" smtClean="0">
                <a:latin typeface="Times New Roman" panose="02020603050405020304" pitchFamily="18" charset="0"/>
              </a:rPr>
              <a:t>——</a:t>
            </a:r>
            <a:r>
              <a:rPr lang="zh-CN" altLang="en-US" sz="26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基数排序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15716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17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1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19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20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2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22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多排序码排序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--LSD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611188" y="1484313"/>
            <a:ext cx="78486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LSD</a:t>
            </a:r>
            <a:r>
              <a:rPr lang="zh-CN" altLang="en-US" sz="2600" smtClean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自底向上</a:t>
            </a:r>
            <a:r>
              <a:rPr lang="zh-CN" altLang="en-US" sz="2600" smtClean="0">
                <a:latin typeface="Times New Roman" panose="02020603050405020304" pitchFamily="18" charset="0"/>
              </a:rPr>
              <a:t>的基数排序方法。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在基数排序中，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将单排序码 </a:t>
            </a:r>
            <a:r>
              <a:rPr lang="en-US" altLang="zh-CN" sz="2600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600" i="1" baseline="-250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600" i="1" baseline="300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看成是一个</a:t>
            </a:r>
            <a:r>
              <a:rPr lang="en-US" altLang="zh-CN" sz="2600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元组</a:t>
            </a:r>
            <a:r>
              <a:rPr lang="zh-CN" altLang="en-US" sz="2600" smtClean="0">
                <a:latin typeface="Times New Roman" panose="02020603050405020304" pitchFamily="18" charset="0"/>
              </a:rPr>
              <a:t>：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其中的每一个分量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( 1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j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d </a:t>
            </a:r>
            <a:r>
              <a:rPr lang="en-US" altLang="zh-CN" sz="2600" smtClean="0">
                <a:latin typeface="Times New Roman" panose="02020603050405020304" pitchFamily="18" charset="0"/>
              </a:rPr>
              <a:t>) </a:t>
            </a:r>
            <a:r>
              <a:rPr lang="zh-CN" altLang="en-US" sz="2600" smtClean="0">
                <a:latin typeface="Times New Roman" panose="02020603050405020304" pitchFamily="18" charset="0"/>
              </a:rPr>
              <a:t>也可看成是一个排序码。</a:t>
            </a:r>
          </a:p>
          <a:p>
            <a:pPr algn="just">
              <a:lnSpc>
                <a:spcPct val="110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分量     有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radix</a:t>
            </a:r>
            <a:r>
              <a:rPr lang="zh-CN" altLang="en-US" sz="2600" smtClean="0">
                <a:latin typeface="Times New Roman" panose="02020603050405020304" pitchFamily="18" charset="0"/>
              </a:rPr>
              <a:t>种取值，称</a:t>
            </a:r>
            <a:r>
              <a:rPr lang="en-US" altLang="zh-CN" sz="2600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基数</a:t>
            </a:r>
            <a:r>
              <a:rPr lang="zh-CN" altLang="en-US" sz="2600" smtClean="0">
                <a:latin typeface="Times New Roman" panose="02020603050405020304" pitchFamily="18" charset="0"/>
              </a:rPr>
              <a:t>。例如，排序码</a:t>
            </a:r>
            <a:r>
              <a:rPr lang="en-US" altLang="zh-CN" sz="2600" smtClean="0">
                <a:latin typeface="Times New Roman" panose="02020603050405020304" pitchFamily="18" charset="0"/>
              </a:rPr>
              <a:t>984</a:t>
            </a:r>
            <a:r>
              <a:rPr lang="zh-CN" altLang="en-US" sz="2600" smtClean="0">
                <a:latin typeface="Times New Roman" panose="02020603050405020304" pitchFamily="18" charset="0"/>
              </a:rPr>
              <a:t>可以看成是一个</a:t>
            </a:r>
            <a:r>
              <a:rPr lang="en-US" altLang="zh-CN" sz="2600" smtClean="0">
                <a:latin typeface="Times New Roman" panose="02020603050405020304" pitchFamily="18" charset="0"/>
              </a:rPr>
              <a:t>3</a:t>
            </a:r>
            <a:r>
              <a:rPr lang="zh-CN" altLang="en-US" sz="2600" smtClean="0">
                <a:latin typeface="Times New Roman" panose="02020603050405020304" pitchFamily="18" charset="0"/>
              </a:rPr>
              <a:t>元组</a:t>
            </a:r>
            <a:r>
              <a:rPr lang="en-US" altLang="zh-CN" sz="2600" smtClean="0">
                <a:latin typeface="Times New Roman" panose="02020603050405020304" pitchFamily="18" charset="0"/>
              </a:rPr>
              <a:t>(9, 8, 4)</a:t>
            </a:r>
            <a:r>
              <a:rPr lang="zh-CN" altLang="en-US" sz="2600" smtClean="0">
                <a:latin typeface="Times New Roman" panose="02020603050405020304" pitchFamily="18" charset="0"/>
              </a:rPr>
              <a:t>，每一位有 </a:t>
            </a:r>
            <a:r>
              <a:rPr lang="en-US" altLang="zh-CN" sz="2600" smtClean="0">
                <a:latin typeface="Times New Roman" panose="02020603050405020304" pitchFamily="18" charset="0"/>
              </a:rPr>
              <a:t>0, 1, …, 9 </a:t>
            </a:r>
            <a:r>
              <a:rPr lang="zh-CN" altLang="en-US" sz="2600" smtClean="0">
                <a:latin typeface="Times New Roman" panose="02020603050405020304" pitchFamily="18" charset="0"/>
              </a:rPr>
              <a:t>等</a:t>
            </a:r>
            <a:r>
              <a:rPr lang="en-US" altLang="zh-CN" sz="2600" smtClean="0">
                <a:latin typeface="Times New Roman" panose="02020603050405020304" pitchFamily="18" charset="0"/>
              </a:rPr>
              <a:t>10</a:t>
            </a:r>
            <a:r>
              <a:rPr lang="zh-CN" altLang="en-US" sz="2600" smtClean="0">
                <a:latin typeface="Times New Roman" panose="02020603050405020304" pitchFamily="18" charset="0"/>
              </a:rPr>
              <a:t>种取值，基数</a:t>
            </a:r>
            <a:r>
              <a:rPr lang="en-US" altLang="zh-CN" sz="2600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radix</a:t>
            </a:r>
            <a:r>
              <a:rPr lang="en-US" altLang="zh-CN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=10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/>
        </p:nvGraphicFramePr>
        <p:xfrm>
          <a:off x="2268538" y="2492375"/>
          <a:ext cx="27352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2" name="公式" r:id="rId3" imgW="1168400" imgH="241300" progId="Equation.3">
                  <p:embed/>
                </p:oleObj>
              </mc:Choice>
              <mc:Fallback>
                <p:oleObj name="公式" r:id="rId3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492375"/>
                        <a:ext cx="2735262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8"/>
          <p:cNvGraphicFramePr>
            <a:graphicFrameLocks noChangeAspect="1"/>
          </p:cNvGraphicFramePr>
          <p:nvPr/>
        </p:nvGraphicFramePr>
        <p:xfrm>
          <a:off x="3721100" y="3081338"/>
          <a:ext cx="647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3" name="公式" r:id="rId5" imgW="228600" imgH="241300" progId="Equation.3">
                  <p:embed/>
                </p:oleObj>
              </mc:Choice>
              <mc:Fallback>
                <p:oleObj name="公式" r:id="rId5" imgW="228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3081338"/>
                        <a:ext cx="6477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2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5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7344" name="Rectangle 16"/>
          <p:cNvSpPr>
            <a:spLocks noChangeArrowheads="1"/>
          </p:cNvSpPr>
          <p:nvPr/>
        </p:nvSpPr>
        <p:spPr bwMode="auto">
          <a:xfrm>
            <a:off x="179388" y="2603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6749" name="Object 17"/>
          <p:cNvGraphicFramePr>
            <a:graphicFrameLocks noChangeAspect="1"/>
          </p:cNvGraphicFramePr>
          <p:nvPr/>
        </p:nvGraphicFramePr>
        <p:xfrm>
          <a:off x="1763713" y="3979863"/>
          <a:ext cx="504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4" name="公式" r:id="rId7" imgW="228600" imgH="241300" progId="Equation.3">
                  <p:embed/>
                </p:oleObj>
              </mc:Choice>
              <mc:Fallback>
                <p:oleObj name="公式" r:id="rId7" imgW="2286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979863"/>
                        <a:ext cx="504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3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776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79388" y="2603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7770" name="Group 20"/>
          <p:cNvGrpSpPr>
            <a:grpSpLocks/>
          </p:cNvGrpSpPr>
          <p:nvPr/>
        </p:nvGrpSpPr>
        <p:grpSpPr bwMode="auto">
          <a:xfrm>
            <a:off x="373063" y="1125538"/>
            <a:ext cx="8086725" cy="4397375"/>
            <a:chOff x="235" y="931"/>
            <a:chExt cx="5094" cy="2771"/>
          </a:xfrm>
        </p:grpSpPr>
        <p:sp>
          <p:nvSpPr>
            <p:cNvPr id="228356" name="Rectangle 4"/>
            <p:cNvSpPr>
              <a:spLocks noChangeArrowheads="1"/>
            </p:cNvSpPr>
            <p:nvPr/>
          </p:nvSpPr>
          <p:spPr bwMode="auto">
            <a:xfrm>
              <a:off x="235" y="931"/>
              <a:ext cx="5094" cy="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 smtClean="0">
                  <a:latin typeface="Times New Roman" panose="02020603050405020304" pitchFamily="18" charset="0"/>
                </a:rPr>
                <a:t>针对</a:t>
              </a:r>
              <a:r>
                <a:rPr lang="en-US" altLang="zh-CN" sz="2600" i="1" dirty="0" smtClean="0">
                  <a:latin typeface="Times New Roman" panose="02020603050405020304" pitchFamily="18" charset="0"/>
                </a:rPr>
                <a:t>d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元组中的每一位分量     ，把待排序元素序列中的所有元素，按      的取值，先“</a:t>
              </a:r>
              <a:r>
                <a:rPr lang="zh-CN" altLang="en-US" sz="2600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分配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”到</a:t>
              </a:r>
              <a:r>
                <a:rPr lang="en-US" altLang="zh-CN" sz="2600" i="1" dirty="0" smtClean="0">
                  <a:latin typeface="Times New Roman" panose="02020603050405020304" pitchFamily="18" charset="0"/>
                </a:rPr>
                <a:t>radix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个桶中去。然后再按各个桶的编号，依次把元素从桶中“</a:t>
              </a:r>
              <a:r>
                <a:rPr lang="zh-CN" altLang="en-US" sz="2600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收集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”起来，这样所有元素按      取值排序完成。</a:t>
              </a:r>
            </a:p>
            <a:p>
              <a:pPr algn="just">
                <a:lnSpc>
                  <a:spcPct val="115000"/>
                </a:lnSpc>
                <a:buClr>
                  <a:srgbClr val="0066CC"/>
                </a:buClr>
                <a:defRPr/>
              </a:pPr>
              <a:r>
                <a:rPr lang="zh-CN" altLang="en-US" sz="2600" dirty="0" smtClean="0">
                  <a:latin typeface="Times New Roman" panose="02020603050405020304" pitchFamily="18" charset="0"/>
                </a:rPr>
                <a:t>如果对于所有元素的排序码</a:t>
              </a:r>
              <a:r>
                <a:rPr lang="en-US" altLang="zh-CN" sz="2600" i="1" dirty="0" smtClean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 smtClean="0">
                  <a:latin typeface="Times New Roman" panose="02020603050405020304" pitchFamily="18" charset="0"/>
                </a:rPr>
                <a:t>0</a:t>
              </a:r>
              <a:r>
                <a:rPr lang="en-US" altLang="zh-CN" sz="2600" dirty="0" smtClean="0"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 smtClean="0">
                  <a:latin typeface="Times New Roman" panose="02020603050405020304" pitchFamily="18" charset="0"/>
                </a:rPr>
                <a:t>K</a:t>
              </a:r>
              <a:r>
                <a:rPr lang="en-US" altLang="zh-CN" sz="2600" baseline="-25000" dirty="0" smtClean="0">
                  <a:latin typeface="Times New Roman" panose="02020603050405020304" pitchFamily="18" charset="0"/>
                </a:rPr>
                <a:t>1</a:t>
              </a:r>
              <a:r>
                <a:rPr lang="en-US" altLang="zh-CN" sz="2600" dirty="0" smtClean="0">
                  <a:latin typeface="Times New Roman" panose="02020603050405020304" pitchFamily="18" charset="0"/>
                </a:rPr>
                <a:t>, …, </a:t>
              </a:r>
              <a:r>
                <a:rPr lang="en-US" altLang="zh-CN" sz="2600" i="1" dirty="0" smtClean="0">
                  <a:latin typeface="Times New Roman" panose="02020603050405020304" pitchFamily="18" charset="0"/>
                </a:rPr>
                <a:t>K</a:t>
              </a:r>
              <a:r>
                <a:rPr lang="en-US" altLang="zh-CN" sz="2600" i="1" baseline="-25000" dirty="0" smtClean="0">
                  <a:latin typeface="Times New Roman" panose="02020603050405020304" pitchFamily="18" charset="0"/>
                </a:rPr>
                <a:t>n</a:t>
              </a:r>
              <a:r>
                <a:rPr lang="en-US" altLang="zh-CN" sz="2600" baseline="-25000" dirty="0" smtClean="0">
                  <a:latin typeface="Times New Roman" panose="02020603050405020304" pitchFamily="18" charset="0"/>
                </a:rPr>
                <a:t>-1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，依次对各位的分量     ，让</a:t>
              </a:r>
              <a:r>
                <a:rPr lang="zh-CN" altLang="en-US" sz="2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sz="2600" i="1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r>
                <a:rPr lang="en-US" altLang="zh-CN" sz="2600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= </a:t>
              </a:r>
              <a:r>
                <a:rPr lang="en-US" altLang="zh-CN" sz="2600" i="1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, </a:t>
              </a:r>
              <a:r>
                <a:rPr lang="en-US" altLang="zh-CN" sz="2600" i="1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r>
                <a:rPr lang="en-US" altLang="zh-CN" sz="2600" dirty="0" smtClean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-1, …, 1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，分别用这种“分配”、“收集”的运算逐趟进行排序，在最后一趟“分配”、“收集” 完成后</a:t>
              </a:r>
              <a:r>
                <a:rPr lang="en-US" altLang="zh-CN" sz="2600" dirty="0" smtClean="0">
                  <a:latin typeface="Times New Roman" panose="02020603050405020304" pitchFamily="18" charset="0"/>
                </a:rPr>
                <a:t>, </a:t>
              </a:r>
              <a:r>
                <a:rPr lang="zh-CN" altLang="en-US" sz="2600" dirty="0" smtClean="0">
                  <a:latin typeface="Times New Roman" panose="02020603050405020304" pitchFamily="18" charset="0"/>
                </a:rPr>
                <a:t>所有元素就按其排序码的值从小到大排好序了。</a:t>
              </a:r>
            </a:p>
          </p:txBody>
        </p:sp>
        <p:graphicFrame>
          <p:nvGraphicFramePr>
            <p:cNvPr id="117773" name="Object 6"/>
            <p:cNvGraphicFramePr>
              <a:graphicFrameLocks noChangeAspect="1"/>
            </p:cNvGraphicFramePr>
            <p:nvPr/>
          </p:nvGraphicFramePr>
          <p:xfrm>
            <a:off x="1980" y="122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3" name="公式" r:id="rId3" imgW="228600" imgH="241300" progId="Equation.3">
                    <p:embed/>
                  </p:oleObj>
                </mc:Choice>
                <mc:Fallback>
                  <p:oleObj name="公式" r:id="rId3" imgW="2286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0" y="122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4" name="Object 7"/>
            <p:cNvGraphicFramePr>
              <a:graphicFrameLocks noChangeAspect="1"/>
            </p:cNvGraphicFramePr>
            <p:nvPr/>
          </p:nvGraphicFramePr>
          <p:xfrm>
            <a:off x="3444" y="1797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4" name="公式" r:id="rId5" imgW="228600" imgH="241300" progId="Equation.3">
                    <p:embed/>
                  </p:oleObj>
                </mc:Choice>
                <mc:Fallback>
                  <p:oleObj name="公式" r:id="rId5" imgW="228600" imgH="241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" y="1797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5" name="Object 16"/>
            <p:cNvGraphicFramePr>
              <a:graphicFrameLocks noChangeAspect="1"/>
            </p:cNvGraphicFramePr>
            <p:nvPr/>
          </p:nvGraphicFramePr>
          <p:xfrm>
            <a:off x="2909" y="944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5" name="公式" r:id="rId6" imgW="228600" imgH="241300" progId="Equation.3">
                    <p:embed/>
                  </p:oleObj>
                </mc:Choice>
                <mc:Fallback>
                  <p:oleObj name="公式" r:id="rId6" imgW="2286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" y="944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776" name="Object 19"/>
            <p:cNvGraphicFramePr>
              <a:graphicFrameLocks noChangeAspect="1"/>
            </p:cNvGraphicFramePr>
            <p:nvPr/>
          </p:nvGraphicFramePr>
          <p:xfrm>
            <a:off x="1560" y="2425"/>
            <a:ext cx="3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6" name="公式" r:id="rId7" imgW="228600" imgH="241300" progId="Equation.3">
                    <p:embed/>
                  </p:oleObj>
                </mc:Choice>
                <mc:Fallback>
                  <p:oleObj name="公式" r:id="rId7" imgW="2286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2425"/>
                          <a:ext cx="3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771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356225"/>
            <a:ext cx="48117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2"/>
          <p:cNvSpPr>
            <a:spLocks noChangeArrowheads="1"/>
          </p:cNvSpPr>
          <p:nvPr/>
        </p:nvSpPr>
        <p:spPr bwMode="auto">
          <a:xfrm>
            <a:off x="0" y="0"/>
            <a:ext cx="9153525" cy="5776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250825" y="330200"/>
            <a:ext cx="7772400" cy="1227138"/>
          </a:xfrm>
        </p:spPr>
        <p:txBody>
          <a:bodyPr/>
          <a:lstStyle/>
          <a:p>
            <a:pPr eaLnBrk="1" hangingPunct="1"/>
            <a:r>
              <a:rPr lang="zh-CN" altLang="en-US" sz="5400" b="1" smtClean="0">
                <a:solidFill>
                  <a:srgbClr val="C62400"/>
                </a:solidFill>
              </a:rPr>
              <a:t>第</a:t>
            </a:r>
            <a:r>
              <a:rPr lang="en-US" altLang="zh-CN" sz="5400" b="1" smtClean="0">
                <a:solidFill>
                  <a:srgbClr val="C62400"/>
                </a:solidFill>
                <a:latin typeface="Times New Roman" panose="02020603050405020304" pitchFamily="18" charset="0"/>
              </a:rPr>
              <a:t>9</a:t>
            </a:r>
            <a:r>
              <a:rPr lang="zh-CN" altLang="en-US" sz="5400" b="1" smtClean="0">
                <a:solidFill>
                  <a:srgbClr val="C62400"/>
                </a:solidFill>
                <a:latin typeface="Times New Roman" panose="02020603050405020304" pitchFamily="18" charset="0"/>
              </a:rPr>
              <a:t>章</a:t>
            </a:r>
            <a:r>
              <a:rPr lang="zh-CN" altLang="en-US" sz="5400" b="1" smtClean="0">
                <a:solidFill>
                  <a:srgbClr val="C62400"/>
                </a:solidFill>
              </a:rPr>
              <a:t> 内部排序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250825" y="1341438"/>
            <a:ext cx="8569325" cy="504031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400" smtClean="0">
                <a:solidFill>
                  <a:srgbClr val="00A0C4"/>
                </a:solidFill>
                <a:latin typeface="方正综艺简体" pitchFamily="65" charset="-122"/>
                <a:ea typeface="方正综艺简体" pitchFamily="65" charset="-122"/>
              </a:rPr>
              <a:t>		</a:t>
            </a:r>
            <a:r>
              <a:rPr lang="en-US" altLang="zh-CN" sz="3400" smtClean="0">
                <a:solidFill>
                  <a:srgbClr val="00A0C4"/>
                </a:solidFill>
              </a:rPr>
              <a:t>   </a:t>
            </a:r>
            <a:r>
              <a:rPr lang="zh-CN" altLang="en-US" sz="3400" smtClean="0">
                <a:solidFill>
                  <a:srgbClr val="00A0C4"/>
                </a:solidFill>
              </a:rPr>
              <a:t> </a:t>
            </a:r>
            <a:endParaRPr lang="en-US" altLang="zh-CN" sz="3400" smtClean="0">
              <a:solidFill>
                <a:srgbClr val="00A0C4"/>
              </a:solidFill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9.1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概述</a:t>
            </a:r>
            <a:endParaRPr lang="zh-CN" altLang="en-US" sz="3800" b="1" smtClean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9.2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插入排序</a:t>
            </a:r>
            <a:r>
              <a:rPr lang="zh-CN" altLang="en-US" sz="3800" smtClean="0">
                <a:effectLst/>
              </a:rPr>
              <a:t> </a:t>
            </a:r>
            <a:endParaRPr lang="en-US" altLang="zh-CN" sz="3800" b="1" smtClean="0">
              <a:solidFill>
                <a:srgbClr val="0000CC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9.3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选择排序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9.4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交换排序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9.5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归并排序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9.6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基数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排序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zh-CN" altLang="zh-CN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◇</a:t>
            </a:r>
            <a:r>
              <a:rPr lang="en-US" altLang="zh-CN" sz="3800" b="1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华文仿宋" panose="02010600040101010101" pitchFamily="2" charset="-122"/>
              </a:rPr>
              <a:t>9.7 </a:t>
            </a:r>
            <a:r>
              <a:rPr lang="zh-CN" altLang="en-US" sz="3800" b="1" smtClean="0">
                <a:solidFill>
                  <a:srgbClr val="0000CC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内部排序方法的比较</a:t>
            </a:r>
            <a:r>
              <a:rPr lang="zh-CN" altLang="en-US" sz="2800" smtClean="0">
                <a:effectLst/>
              </a:rPr>
              <a:t> </a:t>
            </a:r>
          </a:p>
        </p:txBody>
      </p:sp>
      <p:sp>
        <p:nvSpPr>
          <p:cNvPr id="9221" name="Line 10"/>
          <p:cNvSpPr>
            <a:spLocks noChangeShapeType="1"/>
          </p:cNvSpPr>
          <p:nvPr/>
        </p:nvSpPr>
        <p:spPr bwMode="auto">
          <a:xfrm>
            <a:off x="323850" y="1557338"/>
            <a:ext cx="5578475" cy="0"/>
          </a:xfrm>
          <a:prstGeom prst="line">
            <a:avLst/>
          </a:prstGeom>
          <a:noFill/>
          <a:ln w="19050">
            <a:solidFill>
              <a:srgbClr val="008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611188" y="1628775"/>
            <a:ext cx="77057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各个桶采用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链式队列结构</a:t>
            </a:r>
            <a:r>
              <a:rPr lang="zh-CN" altLang="en-US" sz="2600" smtClean="0">
                <a:latin typeface="Times New Roman" panose="02020603050405020304" pitchFamily="18" charset="0"/>
              </a:rPr>
              <a:t>，分配到同一桶的排序码用链接指针链接起来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每一队列设置两个指针： </a:t>
            </a:r>
            <a:r>
              <a:rPr lang="en-US" altLang="zh-CN" sz="2600" smtClean="0">
                <a:latin typeface="Times New Roman" panose="02020603050405020304" pitchFamily="18" charset="0"/>
              </a:rPr>
              <a:t>int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front [radix]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指示队头</a:t>
            </a:r>
            <a:r>
              <a:rPr lang="zh-CN" altLang="en-US" sz="2600" smtClean="0">
                <a:latin typeface="Times New Roman" panose="02020603050405020304" pitchFamily="18" charset="0"/>
              </a:rPr>
              <a:t>， </a:t>
            </a:r>
            <a:r>
              <a:rPr lang="en-US" altLang="zh-CN" sz="2600" smtClean="0">
                <a:latin typeface="Times New Roman" panose="02020603050405020304" pitchFamily="18" charset="0"/>
              </a:rPr>
              <a:t>int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rear [radix] 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指向队尾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为了有效地存储和重排</a:t>
            </a:r>
            <a:r>
              <a:rPr lang="zh-CN" altLang="en-US" sz="2600" i="1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latin typeface="Times New Roman" panose="02020603050405020304" pitchFamily="18" charset="0"/>
              </a:rPr>
              <a:t>个待排序元素，以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静态链表</a:t>
            </a:r>
            <a:r>
              <a:rPr lang="zh-CN" altLang="en-US" sz="2600" smtClean="0">
                <a:latin typeface="Times New Roman" panose="02020603050405020304" pitchFamily="18" charset="0"/>
              </a:rPr>
              <a:t>作为它们的存储结构。在“收集”时不必移动元素，只需修改各元素的链接指针即可。</a:t>
            </a: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后面的算法中采用静态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循环链表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18787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88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8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9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91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92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93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179388" y="260350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100"/>
          <p:cNvGrpSpPr>
            <a:grpSpLocks/>
          </p:cNvGrpSpPr>
          <p:nvPr/>
        </p:nvGrpSpPr>
        <p:grpSpPr bwMode="auto">
          <a:xfrm>
            <a:off x="152400" y="1254125"/>
            <a:ext cx="8839200" cy="457200"/>
            <a:chOff x="96" y="790"/>
            <a:chExt cx="5568" cy="288"/>
          </a:xfrm>
        </p:grpSpPr>
        <p:sp>
          <p:nvSpPr>
            <p:cNvPr id="258053" name="Rectangle 5" descr="羊皮纸"/>
            <p:cNvSpPr>
              <a:spLocks noChangeArrowheads="1"/>
            </p:cNvSpPr>
            <p:nvPr/>
          </p:nvSpPr>
          <p:spPr bwMode="auto">
            <a:xfrm>
              <a:off x="9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4" name="Line 6" descr="羊皮纸"/>
            <p:cNvSpPr>
              <a:spLocks noChangeShapeType="1"/>
            </p:cNvSpPr>
            <p:nvPr/>
          </p:nvSpPr>
          <p:spPr bwMode="auto">
            <a:xfrm>
              <a:off x="480" y="934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5" name="Line 7" descr="羊皮纸"/>
            <p:cNvSpPr>
              <a:spLocks noChangeShapeType="1"/>
            </p:cNvSpPr>
            <p:nvPr/>
          </p:nvSpPr>
          <p:spPr bwMode="auto">
            <a:xfrm>
              <a:off x="105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6" name="Rectangle 8" descr="羊皮纸"/>
            <p:cNvSpPr>
              <a:spLocks noChangeArrowheads="1"/>
            </p:cNvSpPr>
            <p:nvPr/>
          </p:nvSpPr>
          <p:spPr bwMode="auto">
            <a:xfrm>
              <a:off x="124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7" name="Line 9" descr="羊皮纸"/>
            <p:cNvSpPr>
              <a:spLocks noChangeShapeType="1"/>
            </p:cNvSpPr>
            <p:nvPr/>
          </p:nvSpPr>
          <p:spPr bwMode="auto">
            <a:xfrm>
              <a:off x="163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58" name="Rectangle 10" descr="羊皮纸"/>
            <p:cNvSpPr>
              <a:spLocks noChangeArrowheads="1"/>
            </p:cNvSpPr>
            <p:nvPr/>
          </p:nvSpPr>
          <p:spPr bwMode="auto">
            <a:xfrm>
              <a:off x="182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59" name="Line 11" descr="羊皮纸"/>
            <p:cNvSpPr>
              <a:spLocks noChangeShapeType="1"/>
            </p:cNvSpPr>
            <p:nvPr/>
          </p:nvSpPr>
          <p:spPr bwMode="auto">
            <a:xfrm>
              <a:off x="220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0" name="Rectangle 12" descr="羊皮纸"/>
            <p:cNvSpPr>
              <a:spLocks noChangeArrowheads="1"/>
            </p:cNvSpPr>
            <p:nvPr/>
          </p:nvSpPr>
          <p:spPr bwMode="auto">
            <a:xfrm>
              <a:off x="240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1" name="Rectangle 13" descr="羊皮纸"/>
            <p:cNvSpPr>
              <a:spLocks noChangeArrowheads="1"/>
            </p:cNvSpPr>
            <p:nvPr/>
          </p:nvSpPr>
          <p:spPr bwMode="auto">
            <a:xfrm>
              <a:off x="67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2" name="Line 14" descr="羊皮纸"/>
            <p:cNvSpPr>
              <a:spLocks noChangeShapeType="1"/>
            </p:cNvSpPr>
            <p:nvPr/>
          </p:nvSpPr>
          <p:spPr bwMode="auto">
            <a:xfrm>
              <a:off x="2784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3" name="Rectangle 15" descr="羊皮纸"/>
            <p:cNvSpPr>
              <a:spLocks noChangeArrowheads="1"/>
            </p:cNvSpPr>
            <p:nvPr/>
          </p:nvSpPr>
          <p:spPr bwMode="auto">
            <a:xfrm>
              <a:off x="2976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4" name="Line 16" descr="羊皮纸"/>
            <p:cNvSpPr>
              <a:spLocks noChangeShapeType="1"/>
            </p:cNvSpPr>
            <p:nvPr/>
          </p:nvSpPr>
          <p:spPr bwMode="auto">
            <a:xfrm>
              <a:off x="3360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5" name="Rectangle 17" descr="羊皮纸"/>
            <p:cNvSpPr>
              <a:spLocks noChangeArrowheads="1"/>
            </p:cNvSpPr>
            <p:nvPr/>
          </p:nvSpPr>
          <p:spPr bwMode="auto">
            <a:xfrm>
              <a:off x="3552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6" name="Line 18" descr="羊皮纸"/>
            <p:cNvSpPr>
              <a:spLocks noChangeShapeType="1"/>
            </p:cNvSpPr>
            <p:nvPr/>
          </p:nvSpPr>
          <p:spPr bwMode="auto">
            <a:xfrm>
              <a:off x="3936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7" name="Rectangle 19" descr="羊皮纸"/>
            <p:cNvSpPr>
              <a:spLocks noChangeArrowheads="1"/>
            </p:cNvSpPr>
            <p:nvPr/>
          </p:nvSpPr>
          <p:spPr bwMode="auto">
            <a:xfrm>
              <a:off x="4128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68" name="Line 20" descr="羊皮纸"/>
            <p:cNvSpPr>
              <a:spLocks noChangeShapeType="1"/>
            </p:cNvSpPr>
            <p:nvPr/>
          </p:nvSpPr>
          <p:spPr bwMode="auto">
            <a:xfrm>
              <a:off x="4512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69" name="Rectangle 21" descr="羊皮纸"/>
            <p:cNvSpPr>
              <a:spLocks noChangeArrowheads="1"/>
            </p:cNvSpPr>
            <p:nvPr/>
          </p:nvSpPr>
          <p:spPr bwMode="auto">
            <a:xfrm>
              <a:off x="4704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70" name="Line 22" descr="羊皮纸"/>
            <p:cNvSpPr>
              <a:spLocks noChangeShapeType="1"/>
            </p:cNvSpPr>
            <p:nvPr/>
          </p:nvSpPr>
          <p:spPr bwMode="auto">
            <a:xfrm>
              <a:off x="5088" y="934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71" name="Rectangle 23" descr="羊皮纸"/>
            <p:cNvSpPr>
              <a:spLocks noChangeArrowheads="1"/>
            </p:cNvSpPr>
            <p:nvPr/>
          </p:nvSpPr>
          <p:spPr bwMode="auto">
            <a:xfrm>
              <a:off x="5280" y="790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76200" y="1838325"/>
            <a:ext cx="45926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第一趟分配（按最低位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3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19812" name="Text Box 25"/>
          <p:cNvSpPr txBox="1">
            <a:spLocks noChangeArrowheads="1"/>
          </p:cNvSpPr>
          <p:nvPr/>
        </p:nvSpPr>
        <p:spPr bwMode="auto">
          <a:xfrm>
            <a:off x="395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58084" name="Rectangle 36" descr="羊皮纸"/>
          <p:cNvSpPr>
            <a:spLocks noChangeArrowheads="1"/>
          </p:cNvSpPr>
          <p:nvPr/>
        </p:nvSpPr>
        <p:spPr bwMode="auto">
          <a:xfrm>
            <a:off x="38989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5" name="Rectangle 37" descr="羊皮纸"/>
          <p:cNvSpPr>
            <a:spLocks noChangeArrowheads="1"/>
          </p:cNvSpPr>
          <p:nvPr/>
        </p:nvSpPr>
        <p:spPr bwMode="auto">
          <a:xfrm>
            <a:off x="7172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6" name="Rectangle 38" descr="羊皮纸"/>
          <p:cNvSpPr>
            <a:spLocks noChangeArrowheads="1"/>
          </p:cNvSpPr>
          <p:nvPr/>
        </p:nvSpPr>
        <p:spPr bwMode="auto">
          <a:xfrm>
            <a:off x="1366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7" name="Rectangle 39" descr="羊皮纸"/>
          <p:cNvSpPr>
            <a:spLocks noChangeArrowheads="1"/>
          </p:cNvSpPr>
          <p:nvPr/>
        </p:nvSpPr>
        <p:spPr bwMode="auto">
          <a:xfrm>
            <a:off x="4699000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8" name="Rectangle 40" descr="羊皮纸"/>
          <p:cNvSpPr>
            <a:spLocks noChangeArrowheads="1"/>
          </p:cNvSpPr>
          <p:nvPr/>
        </p:nvSpPr>
        <p:spPr bwMode="auto">
          <a:xfrm>
            <a:off x="63547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89" name="Rectangle 41" descr="羊皮纸"/>
          <p:cNvSpPr>
            <a:spLocks noChangeArrowheads="1"/>
          </p:cNvSpPr>
          <p:nvPr/>
        </p:nvSpPr>
        <p:spPr bwMode="auto">
          <a:xfrm>
            <a:off x="1366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0" name="Rectangle 42" descr="羊皮纸"/>
          <p:cNvSpPr>
            <a:spLocks noChangeArrowheads="1"/>
          </p:cNvSpPr>
          <p:nvPr/>
        </p:nvSpPr>
        <p:spPr bwMode="auto">
          <a:xfrm>
            <a:off x="4699000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1" name="Rectangle 43" descr="羊皮纸"/>
          <p:cNvSpPr>
            <a:spLocks noChangeArrowheads="1"/>
          </p:cNvSpPr>
          <p:nvPr/>
        </p:nvSpPr>
        <p:spPr bwMode="auto">
          <a:xfrm>
            <a:off x="503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2" name="Rectangle 44" descr="羊皮纸"/>
          <p:cNvSpPr>
            <a:spLocks noChangeArrowheads="1"/>
          </p:cNvSpPr>
          <p:nvPr/>
        </p:nvSpPr>
        <p:spPr bwMode="auto">
          <a:xfrm>
            <a:off x="503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3" name="Rectangle 45" descr="羊皮纸"/>
          <p:cNvSpPr>
            <a:spLocks noChangeArrowheads="1"/>
          </p:cNvSpPr>
          <p:nvPr/>
        </p:nvSpPr>
        <p:spPr bwMode="auto">
          <a:xfrm>
            <a:off x="551656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4" name="Text Box 46"/>
          <p:cNvSpPr txBox="1">
            <a:spLocks noChangeArrowheads="1"/>
          </p:cNvSpPr>
          <p:nvPr/>
        </p:nvSpPr>
        <p:spPr bwMode="auto">
          <a:xfrm>
            <a:off x="409575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8095" name="Text Box 47"/>
          <p:cNvSpPr txBox="1">
            <a:spLocks noChangeArrowheads="1"/>
          </p:cNvSpPr>
          <p:nvPr/>
        </p:nvSpPr>
        <p:spPr bwMode="auto">
          <a:xfrm>
            <a:off x="76200" y="5192713"/>
            <a:ext cx="1835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第一趟收集</a:t>
            </a:r>
          </a:p>
        </p:txBody>
      </p:sp>
      <p:grpSp>
        <p:nvGrpSpPr>
          <p:cNvPr id="119825" name="Group 101"/>
          <p:cNvGrpSpPr>
            <a:grpSpLocks/>
          </p:cNvGrpSpPr>
          <p:nvPr/>
        </p:nvGrpSpPr>
        <p:grpSpPr bwMode="auto">
          <a:xfrm>
            <a:off x="152400" y="5780088"/>
            <a:ext cx="8839200" cy="457200"/>
            <a:chOff x="96" y="3641"/>
            <a:chExt cx="5568" cy="288"/>
          </a:xfrm>
        </p:grpSpPr>
        <p:sp>
          <p:nvSpPr>
            <p:cNvPr id="258096" name="Rectangle 48" descr="羊皮纸"/>
            <p:cNvSpPr>
              <a:spLocks noChangeArrowheads="1"/>
            </p:cNvSpPr>
            <p:nvPr/>
          </p:nvSpPr>
          <p:spPr bwMode="auto">
            <a:xfrm>
              <a:off x="9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7" name="Line 49" descr="羊皮纸"/>
            <p:cNvSpPr>
              <a:spLocks noChangeShapeType="1"/>
            </p:cNvSpPr>
            <p:nvPr/>
          </p:nvSpPr>
          <p:spPr bwMode="auto">
            <a:xfrm>
              <a:off x="480" y="3785"/>
              <a:ext cx="192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098" name="Rectangle 50" descr="羊皮纸"/>
            <p:cNvSpPr>
              <a:spLocks noChangeArrowheads="1"/>
            </p:cNvSpPr>
            <p:nvPr/>
          </p:nvSpPr>
          <p:spPr bwMode="auto">
            <a:xfrm>
              <a:off x="67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099" name="Line 51" descr="羊皮纸"/>
            <p:cNvSpPr>
              <a:spLocks noChangeShapeType="1"/>
            </p:cNvSpPr>
            <p:nvPr/>
          </p:nvSpPr>
          <p:spPr bwMode="auto">
            <a:xfrm>
              <a:off x="105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0" name="Rectangle 52" descr="羊皮纸"/>
            <p:cNvSpPr>
              <a:spLocks noChangeArrowheads="1"/>
            </p:cNvSpPr>
            <p:nvPr/>
          </p:nvSpPr>
          <p:spPr bwMode="auto">
            <a:xfrm>
              <a:off x="124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1" name="Line 53" descr="羊皮纸"/>
            <p:cNvSpPr>
              <a:spLocks noChangeShapeType="1"/>
            </p:cNvSpPr>
            <p:nvPr/>
          </p:nvSpPr>
          <p:spPr bwMode="auto">
            <a:xfrm>
              <a:off x="163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2" name="Rectangle 54" descr="羊皮纸"/>
            <p:cNvSpPr>
              <a:spLocks noChangeArrowheads="1"/>
            </p:cNvSpPr>
            <p:nvPr/>
          </p:nvSpPr>
          <p:spPr bwMode="auto">
            <a:xfrm>
              <a:off x="182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3" name="Line 55" descr="羊皮纸"/>
            <p:cNvSpPr>
              <a:spLocks noChangeShapeType="1"/>
            </p:cNvSpPr>
            <p:nvPr/>
          </p:nvSpPr>
          <p:spPr bwMode="auto">
            <a:xfrm>
              <a:off x="220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4" name="Rectangle 56" descr="羊皮纸"/>
            <p:cNvSpPr>
              <a:spLocks noChangeArrowheads="1"/>
            </p:cNvSpPr>
            <p:nvPr/>
          </p:nvSpPr>
          <p:spPr bwMode="auto">
            <a:xfrm>
              <a:off x="240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5" name="Line 57" descr="羊皮纸"/>
            <p:cNvSpPr>
              <a:spLocks noChangeShapeType="1"/>
            </p:cNvSpPr>
            <p:nvPr/>
          </p:nvSpPr>
          <p:spPr bwMode="auto">
            <a:xfrm>
              <a:off x="2784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6" name="Rectangle 58" descr="羊皮纸"/>
            <p:cNvSpPr>
              <a:spLocks noChangeArrowheads="1"/>
            </p:cNvSpPr>
            <p:nvPr/>
          </p:nvSpPr>
          <p:spPr bwMode="auto">
            <a:xfrm>
              <a:off x="2976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7" name="Line 59" descr="羊皮纸"/>
            <p:cNvSpPr>
              <a:spLocks noChangeShapeType="1"/>
            </p:cNvSpPr>
            <p:nvPr/>
          </p:nvSpPr>
          <p:spPr bwMode="auto">
            <a:xfrm>
              <a:off x="3360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08" name="Rectangle 60" descr="羊皮纸"/>
            <p:cNvSpPr>
              <a:spLocks noChangeArrowheads="1"/>
            </p:cNvSpPr>
            <p:nvPr/>
          </p:nvSpPr>
          <p:spPr bwMode="auto">
            <a:xfrm>
              <a:off x="3552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09" name="Line 61" descr="羊皮纸"/>
            <p:cNvSpPr>
              <a:spLocks noChangeShapeType="1"/>
            </p:cNvSpPr>
            <p:nvPr/>
          </p:nvSpPr>
          <p:spPr bwMode="auto">
            <a:xfrm>
              <a:off x="3936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0" name="Rectangle 62" descr="羊皮纸"/>
            <p:cNvSpPr>
              <a:spLocks noChangeArrowheads="1"/>
            </p:cNvSpPr>
            <p:nvPr/>
          </p:nvSpPr>
          <p:spPr bwMode="auto">
            <a:xfrm>
              <a:off x="4128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1" name="Line 63" descr="羊皮纸"/>
            <p:cNvSpPr>
              <a:spLocks noChangeShapeType="1"/>
            </p:cNvSpPr>
            <p:nvPr/>
          </p:nvSpPr>
          <p:spPr bwMode="auto">
            <a:xfrm>
              <a:off x="4512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2" name="Rectangle 64" descr="羊皮纸"/>
            <p:cNvSpPr>
              <a:spLocks noChangeArrowheads="1"/>
            </p:cNvSpPr>
            <p:nvPr/>
          </p:nvSpPr>
          <p:spPr bwMode="auto">
            <a:xfrm>
              <a:off x="4704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8113" name="Line 65" descr="羊皮纸"/>
            <p:cNvSpPr>
              <a:spLocks noChangeShapeType="1"/>
            </p:cNvSpPr>
            <p:nvPr/>
          </p:nvSpPr>
          <p:spPr bwMode="auto">
            <a:xfrm>
              <a:off x="5088" y="3785"/>
              <a:ext cx="19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14" name="Rectangle 66" descr="羊皮纸"/>
            <p:cNvSpPr>
              <a:spLocks noChangeArrowheads="1"/>
            </p:cNvSpPr>
            <p:nvPr/>
          </p:nvSpPr>
          <p:spPr bwMode="auto">
            <a:xfrm>
              <a:off x="5280" y="364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 rot="10800000">
            <a:off x="814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7" name="Line 69"/>
          <p:cNvSpPr>
            <a:spLocks noChangeShapeType="1"/>
          </p:cNvSpPr>
          <p:nvPr/>
        </p:nvSpPr>
        <p:spPr bwMode="auto">
          <a:xfrm flipH="1">
            <a:off x="801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18" name="Line 70"/>
          <p:cNvSpPr>
            <a:spLocks noChangeShapeType="1"/>
          </p:cNvSpPr>
          <p:nvPr/>
        </p:nvSpPr>
        <p:spPr bwMode="auto">
          <a:xfrm flipH="1">
            <a:off x="814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7" name="Line 79"/>
          <p:cNvSpPr>
            <a:spLocks noChangeShapeType="1"/>
          </p:cNvSpPr>
          <p:nvPr/>
        </p:nvSpPr>
        <p:spPr bwMode="auto">
          <a:xfrm rot="10800000">
            <a:off x="1662113" y="2870200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8" name="Line 80"/>
          <p:cNvSpPr>
            <a:spLocks noChangeShapeType="1"/>
          </p:cNvSpPr>
          <p:nvPr/>
        </p:nvSpPr>
        <p:spPr bwMode="auto">
          <a:xfrm flipH="1">
            <a:off x="1649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29" name="Line 81"/>
          <p:cNvSpPr>
            <a:spLocks noChangeShapeType="1"/>
          </p:cNvSpPr>
          <p:nvPr/>
        </p:nvSpPr>
        <p:spPr bwMode="auto">
          <a:xfrm flipH="1">
            <a:off x="1662113" y="3654425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1" name="Line 83"/>
          <p:cNvSpPr>
            <a:spLocks noChangeShapeType="1"/>
          </p:cNvSpPr>
          <p:nvPr/>
        </p:nvSpPr>
        <p:spPr bwMode="auto">
          <a:xfrm rot="10800000">
            <a:off x="5000625" y="2857500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2" name="Line 84"/>
          <p:cNvSpPr>
            <a:spLocks noChangeShapeType="1"/>
          </p:cNvSpPr>
          <p:nvPr/>
        </p:nvSpPr>
        <p:spPr bwMode="auto">
          <a:xfrm flipH="1">
            <a:off x="4987925" y="43624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33" name="Line 85"/>
          <p:cNvSpPr>
            <a:spLocks noChangeShapeType="1"/>
          </p:cNvSpPr>
          <p:nvPr/>
        </p:nvSpPr>
        <p:spPr bwMode="auto">
          <a:xfrm flipH="1">
            <a:off x="5000625" y="3641725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9836" name="Group 90"/>
          <p:cNvGrpSpPr>
            <a:grpSpLocks/>
          </p:cNvGrpSpPr>
          <p:nvPr/>
        </p:nvGrpSpPr>
        <p:grpSpPr bwMode="auto">
          <a:xfrm>
            <a:off x="4191000" y="2863850"/>
            <a:ext cx="9525" cy="1827213"/>
            <a:chOff x="2584" y="1775"/>
            <a:chExt cx="6" cy="1151"/>
          </a:xfrm>
        </p:grpSpPr>
        <p:sp>
          <p:nvSpPr>
            <p:cNvPr id="258135" name="Line 8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36" name="Line 8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7" name="Group 91"/>
          <p:cNvGrpSpPr>
            <a:grpSpLocks/>
          </p:cNvGrpSpPr>
          <p:nvPr/>
        </p:nvGrpSpPr>
        <p:grpSpPr bwMode="auto">
          <a:xfrm>
            <a:off x="5821363" y="2865438"/>
            <a:ext cx="9525" cy="1827212"/>
            <a:chOff x="2584" y="1775"/>
            <a:chExt cx="6" cy="1151"/>
          </a:xfrm>
        </p:grpSpPr>
        <p:sp>
          <p:nvSpPr>
            <p:cNvPr id="258140" name="Line 92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1" name="Line 93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8" name="Group 94"/>
          <p:cNvGrpSpPr>
            <a:grpSpLocks/>
          </p:cNvGrpSpPr>
          <p:nvPr/>
        </p:nvGrpSpPr>
        <p:grpSpPr bwMode="auto">
          <a:xfrm>
            <a:off x="6659563" y="2865438"/>
            <a:ext cx="9525" cy="1827212"/>
            <a:chOff x="2584" y="1775"/>
            <a:chExt cx="6" cy="1151"/>
          </a:xfrm>
        </p:grpSpPr>
        <p:sp>
          <p:nvSpPr>
            <p:cNvPr id="258143" name="Line 95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4" name="Line 96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9839" name="Group 97"/>
          <p:cNvGrpSpPr>
            <a:grpSpLocks/>
          </p:cNvGrpSpPr>
          <p:nvPr/>
        </p:nvGrpSpPr>
        <p:grpSpPr bwMode="auto">
          <a:xfrm>
            <a:off x="7486650" y="2865438"/>
            <a:ext cx="9525" cy="1827212"/>
            <a:chOff x="2584" y="1775"/>
            <a:chExt cx="6" cy="1151"/>
          </a:xfrm>
        </p:grpSpPr>
        <p:sp>
          <p:nvSpPr>
            <p:cNvPr id="258146" name="Line 98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147" name="Line 99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9840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1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3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4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984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8157" name="Line 109"/>
          <p:cNvSpPr>
            <a:spLocks noChangeShapeType="1"/>
          </p:cNvSpPr>
          <p:nvPr/>
        </p:nvSpPr>
        <p:spPr bwMode="auto">
          <a:xfrm>
            <a:off x="248443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8" name="Line 110"/>
          <p:cNvSpPr>
            <a:spLocks noChangeShapeType="1"/>
          </p:cNvSpPr>
          <p:nvPr/>
        </p:nvSpPr>
        <p:spPr bwMode="auto">
          <a:xfrm>
            <a:off x="3348038" y="29384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8159" name="Line 111"/>
          <p:cNvSpPr>
            <a:spLocks noChangeShapeType="1"/>
          </p:cNvSpPr>
          <p:nvPr/>
        </p:nvSpPr>
        <p:spPr bwMode="auto">
          <a:xfrm>
            <a:off x="839311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Text Box 23"/>
          <p:cNvSpPr txBox="1">
            <a:spLocks noChangeArrowheads="1"/>
          </p:cNvSpPr>
          <p:nvPr/>
        </p:nvSpPr>
        <p:spPr bwMode="auto">
          <a:xfrm>
            <a:off x="76200" y="1838325"/>
            <a:ext cx="45926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第二趟分配（按次低位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2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0835" name="Text Box 24"/>
          <p:cNvSpPr txBox="1">
            <a:spLocks noChangeArrowheads="1"/>
          </p:cNvSpPr>
          <p:nvPr/>
        </p:nvSpPr>
        <p:spPr bwMode="auto">
          <a:xfrm>
            <a:off x="395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3196" name="Rectangle 28" descr="羊皮纸"/>
          <p:cNvSpPr>
            <a:spLocks noChangeArrowheads="1"/>
          </p:cNvSpPr>
          <p:nvPr/>
        </p:nvSpPr>
        <p:spPr bwMode="auto">
          <a:xfrm>
            <a:off x="2195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7" name="Rectangle 29" descr="羊皮纸"/>
          <p:cNvSpPr>
            <a:spLocks noChangeArrowheads="1"/>
          </p:cNvSpPr>
          <p:nvPr/>
        </p:nvSpPr>
        <p:spPr bwMode="auto">
          <a:xfrm>
            <a:off x="71723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8" name="Rectangle 30" descr="羊皮纸"/>
          <p:cNvSpPr>
            <a:spLocks noChangeArrowheads="1"/>
          </p:cNvSpPr>
          <p:nvPr/>
        </p:nvSpPr>
        <p:spPr bwMode="auto">
          <a:xfrm>
            <a:off x="13668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99" name="Rectangle 31" descr="羊皮纸"/>
          <p:cNvSpPr>
            <a:spLocks noChangeArrowheads="1"/>
          </p:cNvSpPr>
          <p:nvPr/>
        </p:nvSpPr>
        <p:spPr bwMode="auto">
          <a:xfrm>
            <a:off x="3017838" y="4110038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0" name="Rectangle 32" descr="羊皮纸"/>
          <p:cNvSpPr>
            <a:spLocks noChangeArrowheads="1"/>
          </p:cNvSpPr>
          <p:nvPr/>
        </p:nvSpPr>
        <p:spPr bwMode="auto">
          <a:xfrm>
            <a:off x="8027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1" name="Rectangle 33" descr="羊皮纸"/>
          <p:cNvSpPr>
            <a:spLocks noChangeArrowheads="1"/>
          </p:cNvSpPr>
          <p:nvPr/>
        </p:nvSpPr>
        <p:spPr bwMode="auto">
          <a:xfrm>
            <a:off x="13668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2" name="Rectangle 34" descr="羊皮纸"/>
          <p:cNvSpPr>
            <a:spLocks noChangeArrowheads="1"/>
          </p:cNvSpPr>
          <p:nvPr/>
        </p:nvSpPr>
        <p:spPr bwMode="auto">
          <a:xfrm>
            <a:off x="3017838" y="3529013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3" name="Rectangle 35" descr="羊皮纸"/>
          <p:cNvSpPr>
            <a:spLocks noChangeArrowheads="1"/>
          </p:cNvSpPr>
          <p:nvPr/>
        </p:nvSpPr>
        <p:spPr bwMode="auto">
          <a:xfrm>
            <a:off x="50323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4" name="Rectangle 36" descr="羊皮纸"/>
          <p:cNvSpPr>
            <a:spLocks noChangeArrowheads="1"/>
          </p:cNvSpPr>
          <p:nvPr/>
        </p:nvSpPr>
        <p:spPr bwMode="auto">
          <a:xfrm>
            <a:off x="503238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5" name="Rectangle 37" descr="羊皮纸"/>
          <p:cNvSpPr>
            <a:spLocks noChangeArrowheads="1"/>
          </p:cNvSpPr>
          <p:nvPr/>
        </p:nvSpPr>
        <p:spPr bwMode="auto">
          <a:xfrm>
            <a:off x="3025775" y="2941638"/>
            <a:ext cx="609600" cy="4206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6" name="Text Box 38"/>
          <p:cNvSpPr txBox="1">
            <a:spLocks noChangeArrowheads="1"/>
          </p:cNvSpPr>
          <p:nvPr/>
        </p:nvSpPr>
        <p:spPr bwMode="auto">
          <a:xfrm>
            <a:off x="409575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207" name="Text Box 39"/>
          <p:cNvSpPr txBox="1">
            <a:spLocks noChangeArrowheads="1"/>
          </p:cNvSpPr>
          <p:nvPr/>
        </p:nvSpPr>
        <p:spPr bwMode="auto">
          <a:xfrm>
            <a:off x="76200" y="5192713"/>
            <a:ext cx="1835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第二趟收集</a:t>
            </a:r>
          </a:p>
        </p:txBody>
      </p:sp>
      <p:sp>
        <p:nvSpPr>
          <p:cNvPr id="263228" name="Line 60"/>
          <p:cNvSpPr>
            <a:spLocks noChangeShapeType="1"/>
          </p:cNvSpPr>
          <p:nvPr/>
        </p:nvSpPr>
        <p:spPr bwMode="auto">
          <a:xfrm rot="10800000">
            <a:off x="814388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29" name="Line 61"/>
          <p:cNvSpPr>
            <a:spLocks noChangeShapeType="1"/>
          </p:cNvSpPr>
          <p:nvPr/>
        </p:nvSpPr>
        <p:spPr bwMode="auto">
          <a:xfrm flipH="1">
            <a:off x="801688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0" name="Line 62"/>
          <p:cNvSpPr>
            <a:spLocks noChangeShapeType="1"/>
          </p:cNvSpPr>
          <p:nvPr/>
        </p:nvSpPr>
        <p:spPr bwMode="auto">
          <a:xfrm flipH="1">
            <a:off x="814388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1" name="Line 63"/>
          <p:cNvSpPr>
            <a:spLocks noChangeShapeType="1"/>
          </p:cNvSpPr>
          <p:nvPr/>
        </p:nvSpPr>
        <p:spPr bwMode="auto">
          <a:xfrm rot="10800000">
            <a:off x="1662113" y="2870200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2" name="Line 64"/>
          <p:cNvSpPr>
            <a:spLocks noChangeShapeType="1"/>
          </p:cNvSpPr>
          <p:nvPr/>
        </p:nvSpPr>
        <p:spPr bwMode="auto">
          <a:xfrm flipH="1">
            <a:off x="1649413" y="4375150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3" name="Line 65"/>
          <p:cNvSpPr>
            <a:spLocks noChangeShapeType="1"/>
          </p:cNvSpPr>
          <p:nvPr/>
        </p:nvSpPr>
        <p:spPr bwMode="auto">
          <a:xfrm flipH="1">
            <a:off x="1662113" y="3654425"/>
            <a:ext cx="0" cy="25241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4" name="Line 66"/>
          <p:cNvSpPr>
            <a:spLocks noChangeShapeType="1"/>
          </p:cNvSpPr>
          <p:nvPr/>
        </p:nvSpPr>
        <p:spPr bwMode="auto">
          <a:xfrm rot="10800000">
            <a:off x="3297238" y="2738438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5" name="Line 67"/>
          <p:cNvSpPr>
            <a:spLocks noChangeShapeType="1"/>
          </p:cNvSpPr>
          <p:nvPr/>
        </p:nvSpPr>
        <p:spPr bwMode="auto">
          <a:xfrm flipH="1">
            <a:off x="3306763" y="4533900"/>
            <a:ext cx="0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236" name="Line 68"/>
          <p:cNvSpPr>
            <a:spLocks noChangeShapeType="1"/>
          </p:cNvSpPr>
          <p:nvPr/>
        </p:nvSpPr>
        <p:spPr bwMode="auto">
          <a:xfrm flipH="1">
            <a:off x="3302000" y="3929063"/>
            <a:ext cx="0" cy="1793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857" name="Group 69"/>
          <p:cNvGrpSpPr>
            <a:grpSpLocks/>
          </p:cNvGrpSpPr>
          <p:nvPr/>
        </p:nvGrpSpPr>
        <p:grpSpPr bwMode="auto">
          <a:xfrm>
            <a:off x="2487613" y="2863850"/>
            <a:ext cx="9525" cy="1827213"/>
            <a:chOff x="2584" y="1775"/>
            <a:chExt cx="6" cy="1151"/>
          </a:xfrm>
        </p:grpSpPr>
        <p:sp>
          <p:nvSpPr>
            <p:cNvPr id="263238" name="Line 70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39" name="Line 71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8" name="Group 75"/>
          <p:cNvGrpSpPr>
            <a:grpSpLocks/>
          </p:cNvGrpSpPr>
          <p:nvPr/>
        </p:nvGrpSpPr>
        <p:grpSpPr bwMode="auto">
          <a:xfrm>
            <a:off x="8332788" y="2865438"/>
            <a:ext cx="9525" cy="1827212"/>
            <a:chOff x="2584" y="1775"/>
            <a:chExt cx="6" cy="1151"/>
          </a:xfrm>
        </p:grpSpPr>
        <p:sp>
          <p:nvSpPr>
            <p:cNvPr id="263244" name="Line 76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5" name="Line 77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59" name="Group 78"/>
          <p:cNvGrpSpPr>
            <a:grpSpLocks/>
          </p:cNvGrpSpPr>
          <p:nvPr/>
        </p:nvGrpSpPr>
        <p:grpSpPr bwMode="auto">
          <a:xfrm>
            <a:off x="7486650" y="2865438"/>
            <a:ext cx="9525" cy="1827212"/>
            <a:chOff x="2584" y="1775"/>
            <a:chExt cx="6" cy="1151"/>
          </a:xfrm>
        </p:grpSpPr>
        <p:sp>
          <p:nvSpPr>
            <p:cNvPr id="263247" name="Line 7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48" name="Line 8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0860" name="Group 81"/>
          <p:cNvGrpSpPr>
            <a:grpSpLocks/>
          </p:cNvGrpSpPr>
          <p:nvPr/>
        </p:nvGrpSpPr>
        <p:grpSpPr bwMode="auto">
          <a:xfrm>
            <a:off x="152400" y="1250950"/>
            <a:ext cx="8839200" cy="457200"/>
            <a:chOff x="96" y="777"/>
            <a:chExt cx="5568" cy="288"/>
          </a:xfrm>
        </p:grpSpPr>
        <p:sp>
          <p:nvSpPr>
            <p:cNvPr id="263250" name="Rectangle 82" descr="羊皮纸"/>
            <p:cNvSpPr>
              <a:spLocks noChangeArrowheads="1"/>
            </p:cNvSpPr>
            <p:nvPr/>
          </p:nvSpPr>
          <p:spPr bwMode="auto">
            <a:xfrm>
              <a:off x="240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1" name="Line 83"/>
            <p:cNvSpPr>
              <a:spLocks noChangeShapeType="1"/>
            </p:cNvSpPr>
            <p:nvPr/>
          </p:nvSpPr>
          <p:spPr bwMode="auto">
            <a:xfrm>
              <a:off x="48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2" name="Line 84"/>
            <p:cNvSpPr>
              <a:spLocks noChangeShapeType="1"/>
            </p:cNvSpPr>
            <p:nvPr/>
          </p:nvSpPr>
          <p:spPr bwMode="auto">
            <a:xfrm>
              <a:off x="105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3" name="Rectangle 85" descr="羊皮纸"/>
            <p:cNvSpPr>
              <a:spLocks noChangeArrowheads="1"/>
            </p:cNvSpPr>
            <p:nvPr/>
          </p:nvSpPr>
          <p:spPr bwMode="auto">
            <a:xfrm>
              <a:off x="124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4" name="Line 86"/>
            <p:cNvSpPr>
              <a:spLocks noChangeShapeType="1"/>
            </p:cNvSpPr>
            <p:nvPr/>
          </p:nvSpPr>
          <p:spPr bwMode="auto">
            <a:xfrm>
              <a:off x="163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5" name="Rectangle 87" descr="羊皮纸"/>
            <p:cNvSpPr>
              <a:spLocks noChangeArrowheads="1"/>
            </p:cNvSpPr>
            <p:nvPr/>
          </p:nvSpPr>
          <p:spPr bwMode="auto">
            <a:xfrm>
              <a:off x="297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6" name="Line 88"/>
            <p:cNvSpPr>
              <a:spLocks noChangeShapeType="1"/>
            </p:cNvSpPr>
            <p:nvPr/>
          </p:nvSpPr>
          <p:spPr bwMode="auto">
            <a:xfrm>
              <a:off x="220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57" name="Rectangle 89" descr="羊皮纸"/>
            <p:cNvSpPr>
              <a:spLocks noChangeArrowheads="1"/>
            </p:cNvSpPr>
            <p:nvPr/>
          </p:nvSpPr>
          <p:spPr bwMode="auto">
            <a:xfrm>
              <a:off x="470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8" name="Rectangle 90" descr="羊皮纸"/>
            <p:cNvSpPr>
              <a:spLocks noChangeArrowheads="1"/>
            </p:cNvSpPr>
            <p:nvPr/>
          </p:nvSpPr>
          <p:spPr bwMode="auto">
            <a:xfrm>
              <a:off x="5280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59" name="Line 91"/>
            <p:cNvSpPr>
              <a:spLocks noChangeShapeType="1"/>
            </p:cNvSpPr>
            <p:nvPr/>
          </p:nvSpPr>
          <p:spPr bwMode="auto">
            <a:xfrm>
              <a:off x="2784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0" name="Rectangle 92" descr="羊皮纸"/>
            <p:cNvSpPr>
              <a:spLocks noChangeArrowheads="1"/>
            </p:cNvSpPr>
            <p:nvPr/>
          </p:nvSpPr>
          <p:spPr bwMode="auto">
            <a:xfrm>
              <a:off x="1824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1" name="Line 93"/>
            <p:cNvSpPr>
              <a:spLocks noChangeShapeType="1"/>
            </p:cNvSpPr>
            <p:nvPr/>
          </p:nvSpPr>
          <p:spPr bwMode="auto">
            <a:xfrm>
              <a:off x="3360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2" name="Rectangle 94" descr="羊皮纸"/>
            <p:cNvSpPr>
              <a:spLocks noChangeArrowheads="1"/>
            </p:cNvSpPr>
            <p:nvPr/>
          </p:nvSpPr>
          <p:spPr bwMode="auto">
            <a:xfrm>
              <a:off x="355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3" name="Line 95"/>
            <p:cNvSpPr>
              <a:spLocks noChangeShapeType="1"/>
            </p:cNvSpPr>
            <p:nvPr/>
          </p:nvSpPr>
          <p:spPr bwMode="auto">
            <a:xfrm>
              <a:off x="3936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4" name="Rectangle 96" descr="羊皮纸"/>
            <p:cNvSpPr>
              <a:spLocks noChangeArrowheads="1"/>
            </p:cNvSpPr>
            <p:nvPr/>
          </p:nvSpPr>
          <p:spPr bwMode="auto">
            <a:xfrm>
              <a:off x="96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5" name="Line 97"/>
            <p:cNvSpPr>
              <a:spLocks noChangeShapeType="1"/>
            </p:cNvSpPr>
            <p:nvPr/>
          </p:nvSpPr>
          <p:spPr bwMode="auto">
            <a:xfrm>
              <a:off x="4512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6" name="Rectangle 98" descr="羊皮纸"/>
            <p:cNvSpPr>
              <a:spLocks noChangeArrowheads="1"/>
            </p:cNvSpPr>
            <p:nvPr/>
          </p:nvSpPr>
          <p:spPr bwMode="auto">
            <a:xfrm>
              <a:off x="672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67" name="Line 99"/>
            <p:cNvSpPr>
              <a:spLocks noChangeShapeType="1"/>
            </p:cNvSpPr>
            <p:nvPr/>
          </p:nvSpPr>
          <p:spPr bwMode="auto">
            <a:xfrm>
              <a:off x="5088" y="921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68" name="Rectangle 100" descr="羊皮纸"/>
            <p:cNvSpPr>
              <a:spLocks noChangeArrowheads="1"/>
            </p:cNvSpPr>
            <p:nvPr/>
          </p:nvSpPr>
          <p:spPr bwMode="auto">
            <a:xfrm>
              <a:off x="4128" y="777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0861" name="Group 101"/>
          <p:cNvGrpSpPr>
            <a:grpSpLocks/>
          </p:cNvGrpSpPr>
          <p:nvPr/>
        </p:nvGrpSpPr>
        <p:grpSpPr bwMode="auto">
          <a:xfrm>
            <a:off x="152400" y="5778500"/>
            <a:ext cx="8839200" cy="457200"/>
            <a:chOff x="96" y="3612"/>
            <a:chExt cx="5568" cy="288"/>
          </a:xfrm>
        </p:grpSpPr>
        <p:sp>
          <p:nvSpPr>
            <p:cNvPr id="263270" name="Rectangle 102" descr="羊皮纸"/>
            <p:cNvSpPr>
              <a:spLocks noChangeArrowheads="1"/>
            </p:cNvSpPr>
            <p:nvPr/>
          </p:nvSpPr>
          <p:spPr bwMode="auto">
            <a:xfrm>
              <a:off x="297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1" name="Line 103"/>
            <p:cNvSpPr>
              <a:spLocks noChangeShapeType="1"/>
            </p:cNvSpPr>
            <p:nvPr/>
          </p:nvSpPr>
          <p:spPr bwMode="auto">
            <a:xfrm>
              <a:off x="48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2" name="Rectangle 104" descr="羊皮纸"/>
            <p:cNvSpPr>
              <a:spLocks noChangeArrowheads="1"/>
            </p:cNvSpPr>
            <p:nvPr/>
          </p:nvSpPr>
          <p:spPr bwMode="auto">
            <a:xfrm>
              <a:off x="528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3" name="Line 105"/>
            <p:cNvSpPr>
              <a:spLocks noChangeShapeType="1"/>
            </p:cNvSpPr>
            <p:nvPr/>
          </p:nvSpPr>
          <p:spPr bwMode="auto">
            <a:xfrm>
              <a:off x="105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4" name="Rectangle 106" descr="羊皮纸"/>
            <p:cNvSpPr>
              <a:spLocks noChangeArrowheads="1"/>
            </p:cNvSpPr>
            <p:nvPr/>
          </p:nvSpPr>
          <p:spPr bwMode="auto">
            <a:xfrm>
              <a:off x="2400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5" name="Line 107"/>
            <p:cNvSpPr>
              <a:spLocks noChangeShapeType="1"/>
            </p:cNvSpPr>
            <p:nvPr/>
          </p:nvSpPr>
          <p:spPr bwMode="auto">
            <a:xfrm>
              <a:off x="163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6" name="Rectangle 108" descr="羊皮纸"/>
            <p:cNvSpPr>
              <a:spLocks noChangeArrowheads="1"/>
            </p:cNvSpPr>
            <p:nvPr/>
          </p:nvSpPr>
          <p:spPr bwMode="auto">
            <a:xfrm>
              <a:off x="96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7" name="Line 109"/>
            <p:cNvSpPr>
              <a:spLocks noChangeShapeType="1"/>
            </p:cNvSpPr>
            <p:nvPr/>
          </p:nvSpPr>
          <p:spPr bwMode="auto">
            <a:xfrm>
              <a:off x="220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78" name="Rectangle 110" descr="羊皮纸"/>
            <p:cNvSpPr>
              <a:spLocks noChangeArrowheads="1"/>
            </p:cNvSpPr>
            <p:nvPr/>
          </p:nvSpPr>
          <p:spPr bwMode="auto">
            <a:xfrm>
              <a:off x="124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79" name="Line 111"/>
            <p:cNvSpPr>
              <a:spLocks noChangeShapeType="1"/>
            </p:cNvSpPr>
            <p:nvPr/>
          </p:nvSpPr>
          <p:spPr bwMode="auto">
            <a:xfrm>
              <a:off x="2784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0" name="Rectangle 112" descr="羊皮纸"/>
            <p:cNvSpPr>
              <a:spLocks noChangeArrowheads="1"/>
            </p:cNvSpPr>
            <p:nvPr/>
          </p:nvSpPr>
          <p:spPr bwMode="auto">
            <a:xfrm>
              <a:off x="470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1" name="Line 113"/>
            <p:cNvSpPr>
              <a:spLocks noChangeShapeType="1"/>
            </p:cNvSpPr>
            <p:nvPr/>
          </p:nvSpPr>
          <p:spPr bwMode="auto">
            <a:xfrm>
              <a:off x="3360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2" name="Rectangle 114" descr="羊皮纸"/>
            <p:cNvSpPr>
              <a:spLocks noChangeArrowheads="1"/>
            </p:cNvSpPr>
            <p:nvPr/>
          </p:nvSpPr>
          <p:spPr bwMode="auto">
            <a:xfrm>
              <a:off x="1824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3" name="Line 115"/>
            <p:cNvSpPr>
              <a:spLocks noChangeShapeType="1"/>
            </p:cNvSpPr>
            <p:nvPr/>
          </p:nvSpPr>
          <p:spPr bwMode="auto">
            <a:xfrm>
              <a:off x="3936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4" name="Rectangle 116" descr="羊皮纸"/>
            <p:cNvSpPr>
              <a:spLocks noChangeArrowheads="1"/>
            </p:cNvSpPr>
            <p:nvPr/>
          </p:nvSpPr>
          <p:spPr bwMode="auto">
            <a:xfrm>
              <a:off x="67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5" name="Line 117"/>
            <p:cNvSpPr>
              <a:spLocks noChangeShapeType="1"/>
            </p:cNvSpPr>
            <p:nvPr/>
          </p:nvSpPr>
          <p:spPr bwMode="auto">
            <a:xfrm>
              <a:off x="4512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6" name="Rectangle 118" descr="羊皮纸"/>
            <p:cNvSpPr>
              <a:spLocks noChangeArrowheads="1"/>
            </p:cNvSpPr>
            <p:nvPr/>
          </p:nvSpPr>
          <p:spPr bwMode="auto">
            <a:xfrm>
              <a:off x="3552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87" name="Line 119"/>
            <p:cNvSpPr>
              <a:spLocks noChangeShapeType="1"/>
            </p:cNvSpPr>
            <p:nvPr/>
          </p:nvSpPr>
          <p:spPr bwMode="auto">
            <a:xfrm>
              <a:off x="5088" y="3756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288" name="Rectangle 120" descr="羊皮纸"/>
            <p:cNvSpPr>
              <a:spLocks noChangeArrowheads="1"/>
            </p:cNvSpPr>
            <p:nvPr/>
          </p:nvSpPr>
          <p:spPr bwMode="auto">
            <a:xfrm>
              <a:off x="4128" y="3612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177800" y="257175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3291" name="Line 123"/>
          <p:cNvSpPr>
            <a:spLocks noChangeShapeType="1"/>
          </p:cNvSpPr>
          <p:nvPr/>
        </p:nvSpPr>
        <p:spPr bwMode="auto">
          <a:xfrm flipH="1">
            <a:off x="3314700" y="3330575"/>
            <a:ext cx="0" cy="17938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0864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65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6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6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68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6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7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3299" name="Line 131"/>
          <p:cNvSpPr>
            <a:spLocks noChangeShapeType="1"/>
          </p:cNvSpPr>
          <p:nvPr/>
        </p:nvSpPr>
        <p:spPr bwMode="auto">
          <a:xfrm>
            <a:off x="4211638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0" name="Line 132"/>
          <p:cNvSpPr>
            <a:spLocks noChangeShapeType="1"/>
          </p:cNvSpPr>
          <p:nvPr/>
        </p:nvSpPr>
        <p:spPr bwMode="auto">
          <a:xfrm>
            <a:off x="50292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1" name="Line 133"/>
          <p:cNvSpPr>
            <a:spLocks noChangeShapeType="1"/>
          </p:cNvSpPr>
          <p:nvPr/>
        </p:nvSpPr>
        <p:spPr bwMode="auto">
          <a:xfrm>
            <a:off x="5854700" y="29368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302" name="Line 134"/>
          <p:cNvSpPr>
            <a:spLocks noChangeShapeType="1"/>
          </p:cNvSpPr>
          <p:nvPr/>
        </p:nvSpPr>
        <p:spPr bwMode="auto">
          <a:xfrm>
            <a:off x="6697663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76200" y="1838325"/>
            <a:ext cx="45926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第三趟分配（按最高位 </a:t>
            </a:r>
            <a:r>
              <a:rPr kumimoji="1" lang="en-US" altLang="zh-CN" sz="26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kumimoji="1" lang="en-US" altLang="zh-CN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= 1 </a:t>
            </a: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395288" y="237331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[2]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[3]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[6]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[7]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[8]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re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[9]</a:t>
            </a:r>
          </a:p>
        </p:txBody>
      </p:sp>
      <p:sp>
        <p:nvSpPr>
          <p:cNvPr id="264201" name="Rectangle 9" descr="羊皮纸"/>
          <p:cNvSpPr>
            <a:spLocks noChangeArrowheads="1"/>
          </p:cNvSpPr>
          <p:nvPr/>
        </p:nvSpPr>
        <p:spPr bwMode="auto">
          <a:xfrm>
            <a:off x="21955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2" name="Rectangle 10" descr="羊皮纸"/>
          <p:cNvSpPr>
            <a:spLocks noChangeArrowheads="1"/>
          </p:cNvSpPr>
          <p:nvPr/>
        </p:nvSpPr>
        <p:spPr bwMode="auto">
          <a:xfrm>
            <a:off x="3059113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306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5" name="Rectangle 13" descr="羊皮纸"/>
          <p:cNvSpPr>
            <a:spLocks noChangeArrowheads="1"/>
          </p:cNvSpPr>
          <p:nvPr/>
        </p:nvSpPr>
        <p:spPr bwMode="auto">
          <a:xfrm>
            <a:off x="8027988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921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8" name="Rectangle 16" descr="羊皮纸"/>
          <p:cNvSpPr>
            <a:spLocks noChangeArrowheads="1"/>
          </p:cNvSpPr>
          <p:nvPr/>
        </p:nvSpPr>
        <p:spPr bwMode="auto">
          <a:xfrm>
            <a:off x="5546725" y="39084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614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09" name="Rectangle 17" descr="羊皮纸"/>
          <p:cNvSpPr>
            <a:spLocks noChangeArrowheads="1"/>
          </p:cNvSpPr>
          <p:nvPr/>
        </p:nvSpPr>
        <p:spPr bwMode="auto">
          <a:xfrm>
            <a:off x="5546725" y="3222625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637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409575" y="4627563"/>
            <a:ext cx="838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[1]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[2]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[3]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[4]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[5]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[6]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[7]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[8]    </a:t>
            </a:r>
            <a:r>
              <a:rPr kumimoji="1"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[9]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76200" y="5192713"/>
            <a:ext cx="1835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第三趟收集</a:t>
            </a:r>
          </a:p>
        </p:txBody>
      </p:sp>
      <p:sp>
        <p:nvSpPr>
          <p:cNvPr id="264213" name="Line 21"/>
          <p:cNvSpPr>
            <a:spLocks noChangeShapeType="1"/>
          </p:cNvSpPr>
          <p:nvPr/>
        </p:nvSpPr>
        <p:spPr bwMode="auto">
          <a:xfrm rot="10800000">
            <a:off x="5857875" y="2868613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 flipH="1">
            <a:off x="5845175" y="4373563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15" name="Line 23"/>
          <p:cNvSpPr>
            <a:spLocks noChangeShapeType="1"/>
          </p:cNvSpPr>
          <p:nvPr/>
        </p:nvSpPr>
        <p:spPr bwMode="auto">
          <a:xfrm flipH="1">
            <a:off x="5857875" y="3652838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1870" name="Group 30"/>
          <p:cNvGrpSpPr>
            <a:grpSpLocks/>
          </p:cNvGrpSpPr>
          <p:nvPr/>
        </p:nvGrpSpPr>
        <p:grpSpPr bwMode="auto">
          <a:xfrm>
            <a:off x="2487613" y="2863850"/>
            <a:ext cx="9525" cy="1827213"/>
            <a:chOff x="2584" y="1775"/>
            <a:chExt cx="6" cy="1151"/>
          </a:xfrm>
        </p:grpSpPr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1" name="Group 33"/>
          <p:cNvGrpSpPr>
            <a:grpSpLocks/>
          </p:cNvGrpSpPr>
          <p:nvPr/>
        </p:nvGrpSpPr>
        <p:grpSpPr bwMode="auto">
          <a:xfrm>
            <a:off x="8332788" y="2865438"/>
            <a:ext cx="9525" cy="1827212"/>
            <a:chOff x="2584" y="1775"/>
            <a:chExt cx="6" cy="1151"/>
          </a:xfrm>
        </p:grpSpPr>
        <p:sp>
          <p:nvSpPr>
            <p:cNvPr id="264226" name="Line 34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27" name="Line 35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1872" name="Group 36"/>
          <p:cNvGrpSpPr>
            <a:grpSpLocks/>
          </p:cNvGrpSpPr>
          <p:nvPr/>
        </p:nvGrpSpPr>
        <p:grpSpPr bwMode="auto">
          <a:xfrm>
            <a:off x="3373438" y="2865438"/>
            <a:ext cx="9525" cy="1827212"/>
            <a:chOff x="2584" y="1775"/>
            <a:chExt cx="6" cy="1151"/>
          </a:xfrm>
        </p:grpSpPr>
        <p:sp>
          <p:nvSpPr>
            <p:cNvPr id="264229" name="Line 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30" name="Line 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177800" y="257175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基数排序示例（续）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21874" name="Group 121"/>
          <p:cNvGrpSpPr>
            <a:grpSpLocks/>
          </p:cNvGrpSpPr>
          <p:nvPr/>
        </p:nvGrpSpPr>
        <p:grpSpPr bwMode="auto">
          <a:xfrm>
            <a:off x="152400" y="1250950"/>
            <a:ext cx="8839200" cy="457200"/>
            <a:chOff x="96" y="761"/>
            <a:chExt cx="5568" cy="288"/>
          </a:xfrm>
        </p:grpSpPr>
        <p:sp>
          <p:nvSpPr>
            <p:cNvPr id="264274" name="Rectangle 82" descr="羊皮纸"/>
            <p:cNvSpPr>
              <a:spLocks noChangeArrowheads="1"/>
            </p:cNvSpPr>
            <p:nvPr/>
          </p:nvSpPr>
          <p:spPr bwMode="auto">
            <a:xfrm>
              <a:off x="124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5" name="Line 83"/>
            <p:cNvSpPr>
              <a:spLocks noChangeShapeType="1"/>
            </p:cNvSpPr>
            <p:nvPr/>
          </p:nvSpPr>
          <p:spPr bwMode="auto">
            <a:xfrm>
              <a:off x="48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6" name="Line 84"/>
            <p:cNvSpPr>
              <a:spLocks noChangeShapeType="1"/>
            </p:cNvSpPr>
            <p:nvPr/>
          </p:nvSpPr>
          <p:spPr bwMode="auto">
            <a:xfrm>
              <a:off x="105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7" name="Rectangle 85" descr="羊皮纸"/>
            <p:cNvSpPr>
              <a:spLocks noChangeArrowheads="1"/>
            </p:cNvSpPr>
            <p:nvPr/>
          </p:nvSpPr>
          <p:spPr bwMode="auto">
            <a:xfrm>
              <a:off x="240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78" name="Line 86"/>
            <p:cNvSpPr>
              <a:spLocks noChangeShapeType="1"/>
            </p:cNvSpPr>
            <p:nvPr/>
          </p:nvSpPr>
          <p:spPr bwMode="auto">
            <a:xfrm>
              <a:off x="163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79" name="Rectangle 87" descr="羊皮纸"/>
            <p:cNvSpPr>
              <a:spLocks noChangeArrowheads="1"/>
            </p:cNvSpPr>
            <p:nvPr/>
          </p:nvSpPr>
          <p:spPr bwMode="auto">
            <a:xfrm>
              <a:off x="470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0" name="Line 88"/>
            <p:cNvSpPr>
              <a:spLocks noChangeShapeType="1"/>
            </p:cNvSpPr>
            <p:nvPr/>
          </p:nvSpPr>
          <p:spPr bwMode="auto">
            <a:xfrm>
              <a:off x="220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1" name="Rectangle 89" descr="羊皮纸"/>
            <p:cNvSpPr>
              <a:spLocks noChangeArrowheads="1"/>
            </p:cNvSpPr>
            <p:nvPr/>
          </p:nvSpPr>
          <p:spPr bwMode="auto">
            <a:xfrm>
              <a:off x="355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2" name="Rectangle 90" descr="羊皮纸"/>
            <p:cNvSpPr>
              <a:spLocks noChangeArrowheads="1"/>
            </p:cNvSpPr>
            <p:nvPr/>
          </p:nvSpPr>
          <p:spPr bwMode="auto">
            <a:xfrm>
              <a:off x="4128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3" name="Line 91"/>
            <p:cNvSpPr>
              <a:spLocks noChangeShapeType="1"/>
            </p:cNvSpPr>
            <p:nvPr/>
          </p:nvSpPr>
          <p:spPr bwMode="auto">
            <a:xfrm>
              <a:off x="2784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4" name="Rectangle 92" descr="羊皮纸"/>
            <p:cNvSpPr>
              <a:spLocks noChangeArrowheads="1"/>
            </p:cNvSpPr>
            <p:nvPr/>
          </p:nvSpPr>
          <p:spPr bwMode="auto">
            <a:xfrm>
              <a:off x="9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5" name="Line 93"/>
            <p:cNvSpPr>
              <a:spLocks noChangeShapeType="1"/>
            </p:cNvSpPr>
            <p:nvPr/>
          </p:nvSpPr>
          <p:spPr bwMode="auto">
            <a:xfrm>
              <a:off x="3360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6" name="Rectangle 94" descr="羊皮纸"/>
            <p:cNvSpPr>
              <a:spLocks noChangeArrowheads="1"/>
            </p:cNvSpPr>
            <p:nvPr/>
          </p:nvSpPr>
          <p:spPr bwMode="auto">
            <a:xfrm>
              <a:off x="1824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7" name="Line 95"/>
            <p:cNvSpPr>
              <a:spLocks noChangeShapeType="1"/>
            </p:cNvSpPr>
            <p:nvPr/>
          </p:nvSpPr>
          <p:spPr bwMode="auto">
            <a:xfrm>
              <a:off x="3936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88" name="Rectangle 96" descr="羊皮纸"/>
            <p:cNvSpPr>
              <a:spLocks noChangeArrowheads="1"/>
            </p:cNvSpPr>
            <p:nvPr/>
          </p:nvSpPr>
          <p:spPr bwMode="auto">
            <a:xfrm>
              <a:off x="2976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89" name="Line 97"/>
            <p:cNvSpPr>
              <a:spLocks noChangeShapeType="1"/>
            </p:cNvSpPr>
            <p:nvPr/>
          </p:nvSpPr>
          <p:spPr bwMode="auto">
            <a:xfrm>
              <a:off x="4512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0" name="Rectangle 98" descr="羊皮纸"/>
            <p:cNvSpPr>
              <a:spLocks noChangeArrowheads="1"/>
            </p:cNvSpPr>
            <p:nvPr/>
          </p:nvSpPr>
          <p:spPr bwMode="auto">
            <a:xfrm>
              <a:off x="5280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1" name="Line 99"/>
            <p:cNvSpPr>
              <a:spLocks noChangeShapeType="1"/>
            </p:cNvSpPr>
            <p:nvPr/>
          </p:nvSpPr>
          <p:spPr bwMode="auto">
            <a:xfrm>
              <a:off x="5088" y="905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2" name="Rectangle 100" descr="羊皮纸"/>
            <p:cNvSpPr>
              <a:spLocks noChangeArrowheads="1"/>
            </p:cNvSpPr>
            <p:nvPr/>
          </p:nvSpPr>
          <p:spPr bwMode="auto">
            <a:xfrm>
              <a:off x="672" y="761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1875" name="Group 101"/>
          <p:cNvGrpSpPr>
            <a:grpSpLocks/>
          </p:cNvGrpSpPr>
          <p:nvPr/>
        </p:nvGrpSpPr>
        <p:grpSpPr bwMode="auto">
          <a:xfrm>
            <a:off x="152400" y="5778500"/>
            <a:ext cx="8839200" cy="457200"/>
            <a:chOff x="96" y="3618"/>
            <a:chExt cx="5568" cy="288"/>
          </a:xfrm>
        </p:grpSpPr>
        <p:sp>
          <p:nvSpPr>
            <p:cNvPr id="264294" name="Rectangle 102" descr="羊皮纸"/>
            <p:cNvSpPr>
              <a:spLocks noChangeArrowheads="1"/>
            </p:cNvSpPr>
            <p:nvPr/>
          </p:nvSpPr>
          <p:spPr bwMode="auto">
            <a:xfrm>
              <a:off x="240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530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5" name="Line 103"/>
            <p:cNvSpPr>
              <a:spLocks noChangeShapeType="1"/>
            </p:cNvSpPr>
            <p:nvPr/>
          </p:nvSpPr>
          <p:spPr bwMode="auto">
            <a:xfrm>
              <a:off x="48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6" name="Rectangle 104" descr="羊皮纸"/>
            <p:cNvSpPr>
              <a:spLocks noChangeArrowheads="1"/>
            </p:cNvSpPr>
            <p:nvPr/>
          </p:nvSpPr>
          <p:spPr bwMode="auto">
            <a:xfrm>
              <a:off x="470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790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7" name="Line 105"/>
            <p:cNvSpPr>
              <a:spLocks noChangeShapeType="1"/>
            </p:cNvSpPr>
            <p:nvPr/>
          </p:nvSpPr>
          <p:spPr bwMode="auto">
            <a:xfrm>
              <a:off x="105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98" name="Rectangle 106" descr="羊皮纸"/>
            <p:cNvSpPr>
              <a:spLocks noChangeArrowheads="1"/>
            </p:cNvSpPr>
            <p:nvPr/>
          </p:nvSpPr>
          <p:spPr bwMode="auto">
            <a:xfrm>
              <a:off x="5280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299" name="Line 107"/>
            <p:cNvSpPr>
              <a:spLocks noChangeShapeType="1"/>
            </p:cNvSpPr>
            <p:nvPr/>
          </p:nvSpPr>
          <p:spPr bwMode="auto">
            <a:xfrm>
              <a:off x="163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0" name="Rectangle 108" descr="羊皮纸"/>
            <p:cNvSpPr>
              <a:spLocks noChangeArrowheads="1"/>
            </p:cNvSpPr>
            <p:nvPr/>
          </p:nvSpPr>
          <p:spPr bwMode="auto">
            <a:xfrm>
              <a:off x="9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101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1" name="Line 109"/>
            <p:cNvSpPr>
              <a:spLocks noChangeShapeType="1"/>
            </p:cNvSpPr>
            <p:nvPr/>
          </p:nvSpPr>
          <p:spPr bwMode="auto">
            <a:xfrm>
              <a:off x="220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2" name="Rectangle 110" descr="羊皮纸"/>
            <p:cNvSpPr>
              <a:spLocks noChangeArrowheads="1"/>
            </p:cNvSpPr>
            <p:nvPr/>
          </p:nvSpPr>
          <p:spPr bwMode="auto">
            <a:xfrm>
              <a:off x="2976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614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3" name="Line 111"/>
            <p:cNvSpPr>
              <a:spLocks noChangeShapeType="1"/>
            </p:cNvSpPr>
            <p:nvPr/>
          </p:nvSpPr>
          <p:spPr bwMode="auto">
            <a:xfrm>
              <a:off x="2784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4" name="Rectangle 112" descr="羊皮纸"/>
            <p:cNvSpPr>
              <a:spLocks noChangeArrowheads="1"/>
            </p:cNvSpPr>
            <p:nvPr/>
          </p:nvSpPr>
          <p:spPr bwMode="auto">
            <a:xfrm>
              <a:off x="1824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5" name="Line 113"/>
            <p:cNvSpPr>
              <a:spLocks noChangeShapeType="1"/>
            </p:cNvSpPr>
            <p:nvPr/>
          </p:nvSpPr>
          <p:spPr bwMode="auto">
            <a:xfrm>
              <a:off x="3360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6" name="Rectangle 114" descr="羊皮纸"/>
            <p:cNvSpPr>
              <a:spLocks noChangeArrowheads="1"/>
            </p:cNvSpPr>
            <p:nvPr/>
          </p:nvSpPr>
          <p:spPr bwMode="auto">
            <a:xfrm>
              <a:off x="67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215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7" name="Line 115"/>
            <p:cNvSpPr>
              <a:spLocks noChangeShapeType="1"/>
            </p:cNvSpPr>
            <p:nvPr/>
          </p:nvSpPr>
          <p:spPr bwMode="auto">
            <a:xfrm>
              <a:off x="3936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08" name="Rectangle 116" descr="羊皮纸"/>
            <p:cNvSpPr>
              <a:spLocks noChangeArrowheads="1"/>
            </p:cNvSpPr>
            <p:nvPr/>
          </p:nvSpPr>
          <p:spPr bwMode="auto">
            <a:xfrm>
              <a:off x="124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306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09" name="Line 117"/>
            <p:cNvSpPr>
              <a:spLocks noChangeShapeType="1"/>
            </p:cNvSpPr>
            <p:nvPr/>
          </p:nvSpPr>
          <p:spPr bwMode="auto">
            <a:xfrm>
              <a:off x="4512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0" name="Rectangle 118" descr="羊皮纸"/>
            <p:cNvSpPr>
              <a:spLocks noChangeArrowheads="1"/>
            </p:cNvSpPr>
            <p:nvPr/>
          </p:nvSpPr>
          <p:spPr bwMode="auto">
            <a:xfrm>
              <a:off x="3552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637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4311" name="Line 119"/>
            <p:cNvSpPr>
              <a:spLocks noChangeShapeType="1"/>
            </p:cNvSpPr>
            <p:nvPr/>
          </p:nvSpPr>
          <p:spPr bwMode="auto">
            <a:xfrm>
              <a:off x="5088" y="3762"/>
              <a:ext cx="192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12" name="Rectangle 120" descr="羊皮纸"/>
            <p:cNvSpPr>
              <a:spLocks noChangeArrowheads="1"/>
            </p:cNvSpPr>
            <p:nvPr/>
          </p:nvSpPr>
          <p:spPr bwMode="auto">
            <a:xfrm>
              <a:off x="4128" y="3618"/>
              <a:ext cx="384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738</a:t>
              </a:r>
              <a:endParaRPr kumimoji="1" lang="en-US" altLang="zh-CN" sz="2600" b="0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314" name="Rectangle 122" descr="羊皮纸"/>
          <p:cNvSpPr>
            <a:spLocks noChangeArrowheads="1"/>
          </p:cNvSpPr>
          <p:nvPr/>
        </p:nvSpPr>
        <p:spPr bwMode="auto">
          <a:xfrm>
            <a:off x="6384925" y="38925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738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5" name="Rectangle 123" descr="羊皮纸"/>
          <p:cNvSpPr>
            <a:spLocks noChangeArrowheads="1"/>
          </p:cNvSpPr>
          <p:nvPr/>
        </p:nvSpPr>
        <p:spPr bwMode="auto">
          <a:xfrm>
            <a:off x="6384925" y="3206750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790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4316" name="Line 124"/>
          <p:cNvSpPr>
            <a:spLocks noChangeShapeType="1"/>
          </p:cNvSpPr>
          <p:nvPr/>
        </p:nvSpPr>
        <p:spPr bwMode="auto">
          <a:xfrm rot="10800000">
            <a:off x="6696075" y="2852738"/>
            <a:ext cx="0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7" name="Line 125"/>
          <p:cNvSpPr>
            <a:spLocks noChangeShapeType="1"/>
          </p:cNvSpPr>
          <p:nvPr/>
        </p:nvSpPr>
        <p:spPr bwMode="auto">
          <a:xfrm flipH="1">
            <a:off x="6683375" y="4357688"/>
            <a:ext cx="0" cy="3238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8" name="Line 126"/>
          <p:cNvSpPr>
            <a:spLocks noChangeShapeType="1"/>
          </p:cNvSpPr>
          <p:nvPr/>
        </p:nvSpPr>
        <p:spPr bwMode="auto">
          <a:xfrm flipH="1">
            <a:off x="6696075" y="3636963"/>
            <a:ext cx="0" cy="2524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19" name="Rectangle 127" descr="羊皮纸"/>
          <p:cNvSpPr>
            <a:spLocks noChangeArrowheads="1"/>
          </p:cNvSpPr>
          <p:nvPr/>
        </p:nvSpPr>
        <p:spPr bwMode="auto">
          <a:xfrm>
            <a:off x="133191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101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2" name="Group 128"/>
          <p:cNvGrpSpPr>
            <a:grpSpLocks/>
          </p:cNvGrpSpPr>
          <p:nvPr/>
        </p:nvGrpSpPr>
        <p:grpSpPr bwMode="auto">
          <a:xfrm>
            <a:off x="1624013" y="2852738"/>
            <a:ext cx="9525" cy="1827212"/>
            <a:chOff x="2584" y="1775"/>
            <a:chExt cx="6" cy="1151"/>
          </a:xfrm>
        </p:grpSpPr>
        <p:sp>
          <p:nvSpPr>
            <p:cNvPr id="264321" name="Line 129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2" name="Line 130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3" name="Rectangle 131" descr="羊皮纸"/>
          <p:cNvSpPr>
            <a:spLocks noChangeArrowheads="1"/>
          </p:cNvSpPr>
          <p:nvPr/>
        </p:nvSpPr>
        <p:spPr bwMode="auto">
          <a:xfrm>
            <a:off x="3890963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485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4" name="Group 132"/>
          <p:cNvGrpSpPr>
            <a:grpSpLocks/>
          </p:cNvGrpSpPr>
          <p:nvPr/>
        </p:nvGrpSpPr>
        <p:grpSpPr bwMode="auto">
          <a:xfrm>
            <a:off x="4183063" y="2852738"/>
            <a:ext cx="9525" cy="1827212"/>
            <a:chOff x="2584" y="1775"/>
            <a:chExt cx="6" cy="1151"/>
          </a:xfrm>
        </p:grpSpPr>
        <p:sp>
          <p:nvSpPr>
            <p:cNvPr id="264325" name="Line 133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26" name="Line 134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327" name="Rectangle 135" descr="羊皮纸"/>
          <p:cNvSpPr>
            <a:spLocks noChangeArrowheads="1"/>
          </p:cNvSpPr>
          <p:nvPr/>
        </p:nvSpPr>
        <p:spPr bwMode="auto">
          <a:xfrm>
            <a:off x="4721225" y="3897313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530</a:t>
            </a:r>
            <a:endParaRPr kumimoji="1" lang="en-US" altLang="zh-CN" sz="26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86" name="Group 136"/>
          <p:cNvGrpSpPr>
            <a:grpSpLocks/>
          </p:cNvGrpSpPr>
          <p:nvPr/>
        </p:nvGrpSpPr>
        <p:grpSpPr bwMode="auto">
          <a:xfrm>
            <a:off x="5013325" y="2852738"/>
            <a:ext cx="9525" cy="1827212"/>
            <a:chOff x="2584" y="1775"/>
            <a:chExt cx="6" cy="1151"/>
          </a:xfrm>
        </p:grpSpPr>
        <p:sp>
          <p:nvSpPr>
            <p:cNvPr id="264329" name="Line 137"/>
            <p:cNvSpPr>
              <a:spLocks noChangeShapeType="1"/>
            </p:cNvSpPr>
            <p:nvPr/>
          </p:nvSpPr>
          <p:spPr bwMode="auto">
            <a:xfrm rot="10800000">
              <a:off x="2590" y="1775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330" name="Line 138"/>
            <p:cNvSpPr>
              <a:spLocks noChangeShapeType="1"/>
            </p:cNvSpPr>
            <p:nvPr/>
          </p:nvSpPr>
          <p:spPr bwMode="auto">
            <a:xfrm flipH="1">
              <a:off x="2584" y="2722"/>
              <a:ext cx="0" cy="20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1887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88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8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9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91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92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93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4339" name="Line 147"/>
          <p:cNvSpPr>
            <a:spLocks noChangeShapeType="1"/>
          </p:cNvSpPr>
          <p:nvPr/>
        </p:nvSpPr>
        <p:spPr bwMode="auto">
          <a:xfrm>
            <a:off x="7596188" y="2913063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340" name="Line 148"/>
          <p:cNvSpPr>
            <a:spLocks noChangeShapeType="1"/>
          </p:cNvSpPr>
          <p:nvPr/>
        </p:nvSpPr>
        <p:spPr bwMode="auto">
          <a:xfrm>
            <a:off x="827088" y="2924175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3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288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链式基数排序算法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2890" name="Rectangle 13"/>
          <p:cNvSpPr>
            <a:spLocks noChangeArrowheads="1"/>
          </p:cNvSpPr>
          <p:nvPr/>
        </p:nvSpPr>
        <p:spPr bwMode="auto">
          <a:xfrm>
            <a:off x="468313" y="1341438"/>
            <a:ext cx="8424862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#include "staticList.h"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静态链表头文件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const int radix = 10;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基数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void Sort (StaticlinkList&lt;T&gt;&amp; L, int d)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int rear[radix], front[radix];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队尾与队头指针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int i, j, k, last, current, n = L.Length();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for (i = 0; i &lt; n; i++) L[i].link = i+1;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L[n].link = 0;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初始化，循环链表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current = 1;			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取表元素计数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	</a:t>
            </a:r>
            <a:r>
              <a:rPr lang="en-US" altLang="zh-CN" sz="2600">
                <a:latin typeface="Times New Roman" panose="02020603050405020304" pitchFamily="18" charset="0"/>
              </a:rPr>
              <a:t>for (i = d; i &gt;= 1; i--) {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按排序码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key[i]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分配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for (j = 0; j &lt; radix; j++) front[j] = 0;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初始化空队列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468313" y="1268413"/>
            <a:ext cx="84359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while (current != 0) {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分配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k = getDigit (L[current], i);  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                                           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取当前检测元素的第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个排序码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if (front[k] == 0) front[k] = current;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				         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第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个队列空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该元素为队头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else L[rear[k]].link = current;	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不空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尾链接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rear[k] = current;		   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该元素成为新的队尾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current = L[current].link;  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检测下一个元素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600" smtClean="0">
                <a:latin typeface="Times New Roman" panose="02020603050405020304" pitchFamily="18" charset="0"/>
              </a:rPr>
              <a:t>        j = 0;			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依次从各队列</a:t>
            </a:r>
            <a:r>
              <a:rPr kumimoji="1" lang="zh-CN" altLang="en-US" sz="240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收集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并拉链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    </a:t>
            </a:r>
            <a:r>
              <a:rPr lang="en-US" altLang="zh-CN" sz="2600" smtClean="0">
                <a:latin typeface="Times New Roman" panose="02020603050405020304" pitchFamily="18" charset="0"/>
              </a:rPr>
              <a:t>while (front[j] == 0) j++;	        </a:t>
            </a:r>
            <a:r>
              <a:rPr kumimoji="1" lang="en-US" altLang="zh-CN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 smtClean="0">
                <a:solidFill>
                  <a:srgbClr val="3333CC"/>
                </a:solidFill>
                <a:latin typeface="Times New Roman" panose="02020603050405020304" pitchFamily="18" charset="0"/>
              </a:rPr>
              <a:t>跳过空队列</a:t>
            </a:r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77800" y="257175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3908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09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1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1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1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391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395288" y="1268413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L[0].link = current = front[j];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新链表的链头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rear[j];	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非空队列链尾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for (k = j+1; k &lt; radix; k++)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连接其余队列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if (front[k] != 0) {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队列非空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L[last].link = front[k]; 	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		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前一非空队列队尾链接到第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队列队头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</a:t>
            </a:r>
            <a:r>
              <a:rPr lang="en-US" altLang="zh-CN" sz="2600">
                <a:latin typeface="Times New Roman" panose="02020603050405020304" pitchFamily="18" charset="0"/>
              </a:rPr>
              <a:t>last = rear[k]; 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记第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队列队尾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</a:t>
            </a: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L[last].link = 0;		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新链表表尾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  <a:r>
              <a:rPr lang="en-US" altLang="zh-CN" sz="2600">
                <a:latin typeface="Times New Roman" panose="02020603050405020304" pitchFamily="18" charset="0"/>
              </a:rPr>
              <a:t>}		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下一趟分配与收集</a:t>
            </a:r>
          </a:p>
          <a:p>
            <a:pPr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0103" name="Rectangle 7"/>
          <p:cNvSpPr>
            <a:spLocks noChangeArrowheads="1"/>
          </p:cNvSpPr>
          <p:nvPr/>
        </p:nvSpPr>
        <p:spPr bwMode="auto">
          <a:xfrm>
            <a:off x="177800" y="257175"/>
            <a:ext cx="619442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4932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3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493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468313" y="1414463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468313" y="4625975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zh-CN" altLang="en-US" sz="2600" smtClean="0">
                <a:latin typeface="Times New Roman" panose="02020603050405020304" pitchFamily="18" charset="0"/>
              </a:rPr>
              <a:t>增加</a:t>
            </a:r>
            <a:r>
              <a:rPr lang="en-US" altLang="zh-CN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n+2radix</a:t>
            </a:r>
            <a:r>
              <a:rPr lang="zh-CN" altLang="en-US" sz="2600" smtClean="0">
                <a:latin typeface="Times New Roman" panose="02020603050405020304" pitchFamily="18" charset="0"/>
              </a:rPr>
              <a:t>个附加链接指针，即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O(n+radix)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基数排序是一种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900113" y="1917700"/>
            <a:ext cx="73437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若每个排序码有 </a:t>
            </a:r>
            <a:r>
              <a:rPr lang="en-US" altLang="zh-CN" sz="2600" smtClean="0">
                <a:latin typeface="Times New Roman" panose="02020603050405020304" pitchFamily="18" charset="0"/>
              </a:rPr>
              <a:t>d</a:t>
            </a:r>
            <a:r>
              <a:rPr lang="en-US" altLang="zh-CN" sz="2600" i="1" smtClean="0"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latin typeface="Times New Roman" panose="02020603050405020304" pitchFamily="18" charset="0"/>
              </a:rPr>
              <a:t>位</a:t>
            </a:r>
            <a:r>
              <a:rPr lang="en-US" altLang="zh-CN" sz="2600" smtClean="0">
                <a:latin typeface="Times New Roman" panose="02020603050405020304" pitchFamily="18" charset="0"/>
              </a:rPr>
              <a:t>, </a:t>
            </a:r>
            <a:r>
              <a:rPr lang="zh-CN" altLang="en-US" sz="2600" smtClean="0">
                <a:latin typeface="Times New Roman" panose="02020603050405020304" pitchFamily="18" charset="0"/>
              </a:rPr>
              <a:t>需要重复执行</a:t>
            </a:r>
            <a:r>
              <a:rPr lang="en-US" altLang="zh-CN" sz="2600" smtClean="0">
                <a:latin typeface="Times New Roman" panose="02020603050405020304" pitchFamily="18" charset="0"/>
              </a:rPr>
              <a:t>d</a:t>
            </a:r>
            <a:r>
              <a:rPr lang="en-US" altLang="zh-CN" sz="2600" i="1" smtClean="0"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latin typeface="Times New Roman" panose="02020603050405020304" pitchFamily="18" charset="0"/>
              </a:rPr>
              <a:t>趟“分配”与“收集”。每趟对</a:t>
            </a:r>
            <a:r>
              <a:rPr lang="en-US" altLang="zh-CN" sz="2600" smtClean="0">
                <a:latin typeface="Times New Roman" panose="02020603050405020304" pitchFamily="18" charset="0"/>
              </a:rPr>
              <a:t>n</a:t>
            </a:r>
            <a:r>
              <a:rPr lang="zh-CN" altLang="en-US" sz="2600" smtClean="0">
                <a:latin typeface="Times New Roman" panose="02020603050405020304" pitchFamily="18" charset="0"/>
              </a:rPr>
              <a:t>个元素进行“分配”，对</a:t>
            </a:r>
            <a:r>
              <a:rPr lang="en-US" altLang="zh-CN" sz="2600" smtClean="0">
                <a:latin typeface="Times New Roman" panose="02020603050405020304" pitchFamily="18" charset="0"/>
              </a:rPr>
              <a:t>radix</a:t>
            </a:r>
            <a:r>
              <a:rPr lang="zh-CN" altLang="en-US" sz="2600" smtClean="0">
                <a:latin typeface="Times New Roman" panose="02020603050405020304" pitchFamily="18" charset="0"/>
              </a:rPr>
              <a:t>个队列进行“收集”。总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O(d(n+radix))</a:t>
            </a:r>
            <a:r>
              <a:rPr lang="zh-CN" altLang="en-US" sz="2600" smtClean="0">
                <a:latin typeface="Times New Roman" panose="02020603050405020304" pitchFamily="18" charset="0"/>
              </a:rPr>
              <a:t>或</a:t>
            </a:r>
            <a:r>
              <a:rPr lang="en-US" altLang="zh-CN" sz="2400" smtClean="0">
                <a:solidFill>
                  <a:schemeClr val="hlink"/>
                </a:solidFill>
                <a:latin typeface="Times New Roman" panose="02020603050405020304" pitchFamily="18" charset="0"/>
              </a:rPr>
              <a:t>O( d×n)</a:t>
            </a:r>
            <a:r>
              <a:rPr lang="zh-CN" altLang="en-US" sz="2400" smtClean="0">
                <a:latin typeface="Times New Roman" panose="02020603050405020304" pitchFamily="18" charset="0"/>
              </a:rPr>
              <a:t>。</a:t>
            </a:r>
            <a:endParaRPr lang="zh-CN" altLang="en-US" sz="2600" smtClean="0"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若基数</a:t>
            </a:r>
            <a:r>
              <a:rPr lang="en-US" altLang="zh-CN" sz="2600" smtClean="0">
                <a:latin typeface="Times New Roman" panose="02020603050405020304" pitchFamily="18" charset="0"/>
              </a:rPr>
              <a:t>radix</a:t>
            </a:r>
            <a:r>
              <a:rPr lang="zh-CN" altLang="en-US" sz="2600" smtClean="0">
                <a:latin typeface="Times New Roman" panose="02020603050405020304" pitchFamily="18" charset="0"/>
              </a:rPr>
              <a:t>相同，对于元素个数较多而排序码位数较少的情况，使用链式基数排序较好。</a:t>
            </a:r>
          </a:p>
          <a:p>
            <a:pPr lvl="1" algn="just">
              <a:buClr>
                <a:srgbClr val="006600"/>
              </a:buClr>
              <a:buSzPct val="50000"/>
              <a:buFont typeface="Wingdings" panose="05000000000000000000" pitchFamily="2" charset="2"/>
              <a:buNone/>
              <a:defRPr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LSD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基数排序算法分析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5958" name="Oval 4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59" name="Oval 7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6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6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6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596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24" name="Group 708"/>
          <p:cNvGraphicFramePr>
            <a:graphicFrameLocks noGrp="1"/>
          </p:cNvGraphicFramePr>
          <p:nvPr/>
        </p:nvGraphicFramePr>
        <p:xfrm>
          <a:off x="179388" y="1557338"/>
          <a:ext cx="8713787" cy="4391029"/>
        </p:xfrm>
        <a:graphic>
          <a:graphicData uri="http://schemas.openxmlformats.org/drawingml/2006/table">
            <a:tbl>
              <a:tblPr/>
              <a:tblGrid>
                <a:gridCol w="1512887"/>
                <a:gridCol w="1728788"/>
                <a:gridCol w="935037"/>
                <a:gridCol w="792163"/>
                <a:gridCol w="865187"/>
                <a:gridCol w="1223963"/>
                <a:gridCol w="647700"/>
                <a:gridCol w="1008062"/>
              </a:tblGrid>
              <a:tr h="48992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排序分类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排序名称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时间复杂度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辅助空间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稳定性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平均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最好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99"/>
                          </a:solidFill>
                          <a:effectLst/>
                          <a:latin typeface="Tahoma" panose="020B0604030504040204" pitchFamily="34" charset="0"/>
                          <a:ea typeface="黑体" panose="02010609060101010101" pitchFamily="49" charset="-122"/>
                        </a:rPr>
                        <a:t>最差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简单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排序方法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直接插入排序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起泡排序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直接选择排序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高效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排序方法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快速排序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</a:t>
                      </a:r>
                      <a:r>
                        <a:rPr kumimoji="0" lang="en-US" altLang="zh-CN" sz="2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堆排序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归并排序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O(nlog</a:t>
                      </a:r>
                      <a:r>
                        <a:rPr kumimoji="0" lang="en-US" altLang="zh-CN" sz="2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895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排序方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法</a:t>
                      </a:r>
                    </a:p>
                  </a:txBody>
                  <a:tcPr marL="0" marR="0" marT="46808" marB="46808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希尔排序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由增量序列确定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O(1)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4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anose="020B0604030504040204" pitchFamily="34" charset="0"/>
                          <a:ea typeface="楷体_GB2312" pitchFamily="49" charset="-122"/>
                        </a:rPr>
                        <a:t>基数排序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O(d(n+radix))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O(n+radix))</a:t>
                      </a:r>
                      <a:endParaRPr kumimoji="0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稳定</a:t>
                      </a:r>
                    </a:p>
                  </a:txBody>
                  <a:tcPr marL="0" marR="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50800" y="260350"/>
            <a:ext cx="5313363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5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9.7 </a:t>
            </a:r>
            <a:r>
              <a:rPr lang="zh-CN" altLang="en-US" sz="35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内部排序方法的比较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611188" y="1268413"/>
            <a:ext cx="7993062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基于比较的排序</a:t>
            </a:r>
            <a:r>
              <a:rPr lang="zh-CN" altLang="en-US" sz="2600" dirty="0">
                <a:latin typeface="Times New Roman" panose="02020603050405020304" pitchFamily="18" charset="0"/>
              </a:rPr>
              <a:t>算法的平均时间代价在</a:t>
            </a:r>
            <a:r>
              <a:rPr lang="en-US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楷体_GB2312" pitchFamily="49" charset="-122"/>
              </a:rPr>
              <a:t>到</a:t>
            </a:r>
            <a:r>
              <a:rPr lang="el-GR" altLang="zh-CN" sz="2600" dirty="0">
                <a:latin typeface="Times New Roman" panose="02020603050405020304" pitchFamily="18" charset="0"/>
              </a:rPr>
              <a:t>O</a:t>
            </a:r>
            <a:r>
              <a:rPr lang="en-US" altLang="zh-CN" sz="2600" dirty="0">
                <a:latin typeface="楷体_GB2312" pitchFamily="49" charset="-12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楷体_GB2312" pitchFamily="49" charset="-122"/>
              </a:rPr>
              <a:t>)</a:t>
            </a:r>
            <a:r>
              <a:rPr lang="zh-CN" altLang="en-US" sz="2600" dirty="0">
                <a:latin typeface="Times New Roman" panose="02020603050405020304" pitchFamily="18" charset="0"/>
              </a:rPr>
              <a:t>之间。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基于比较的排序算法的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下限</a:t>
            </a:r>
            <a:r>
              <a:rPr lang="zh-CN" altLang="en-US" sz="2600" dirty="0">
                <a:latin typeface="Times New Roman" panose="02020603050405020304" pitchFamily="18" charset="0"/>
              </a:rPr>
              <a:t>为多少？是否有效率更高的算法？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latin typeface="Times New Roman" panose="02020603050405020304" pitchFamily="18" charset="0"/>
              </a:rPr>
              <a:t>以下分析中，引入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</a:t>
            </a:r>
            <a:r>
              <a:rPr lang="zh-CN" altLang="en-US" sz="2600" dirty="0">
                <a:latin typeface="Times New Roman" panose="02020603050405020304" pitchFamily="18" charset="0"/>
              </a:rPr>
              <a:t>描述基于比较的排序算法的实现过程：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判定树的最大深度</a:t>
            </a:r>
            <a:r>
              <a:rPr lang="zh-CN" altLang="en-US" sz="2600" dirty="0">
                <a:latin typeface="Times New Roman" panose="02020603050405020304" pitchFamily="18" charset="0"/>
              </a:rPr>
              <a:t>就是排序算法在最坏情况下需要的最大比较次数；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判定树的最小深度</a:t>
            </a:r>
            <a:r>
              <a:rPr lang="zh-CN" altLang="en-US" sz="2600" dirty="0">
                <a:latin typeface="Times New Roman" panose="02020603050405020304" pitchFamily="18" charset="0"/>
              </a:rPr>
              <a:t>就是最好情况下需要的最小比较次数。</a:t>
            </a:r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8004" name="Oval 4"/>
          <p:cNvSpPr>
            <a:spLocks noChangeArrowheads="1"/>
          </p:cNvSpPr>
          <p:nvPr/>
        </p:nvSpPr>
        <p:spPr bwMode="auto">
          <a:xfrm>
            <a:off x="860583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0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06" name="Oval 8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0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09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801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44463" y="260350"/>
            <a:ext cx="4643437" cy="674688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9.1 </a:t>
            </a:r>
            <a:r>
              <a:rPr lang="zh-CN" altLang="en-US" sz="3600" smtClean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1692275" y="2206625"/>
            <a:ext cx="6767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omic Sans MS" panose="030F0702030302020204" pitchFamily="66" charset="0"/>
                <a:ea typeface="仿宋" panose="02010609060101010101" pitchFamily="49" charset="-122"/>
              </a:rPr>
              <a:t>排序</a:t>
            </a:r>
            <a:r>
              <a:rPr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的基本概念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内部排序方法的分类</a:t>
            </a:r>
            <a:endParaRPr lang="en-US" altLang="zh-CN" dirty="0">
              <a:latin typeface="Comic Sans MS" panose="030F0702030302020204" pitchFamily="66" charset="0"/>
              <a:ea typeface="仿宋" panose="02010609060101010101" pitchFamily="49" charset="-122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衡量排序算法优劣的标准</a:t>
            </a:r>
          </a:p>
          <a:p>
            <a:pPr>
              <a:lnSpc>
                <a:spcPct val="105000"/>
              </a:lnSpc>
              <a:buClr>
                <a:srgbClr val="0066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仿宋" panose="02010609060101010101" pitchFamily="49" charset="-122"/>
              </a:rPr>
              <a:t>排序表的类定义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466725" y="1052513"/>
            <a:ext cx="799306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一个</a:t>
            </a:r>
            <a:r>
              <a:rPr lang="en-US" altLang="zh-CN" sz="2600">
                <a:latin typeface="Times New Roman" panose="02020603050405020304" pitchFamily="18" charset="0"/>
              </a:rPr>
              <a:t>n</a:t>
            </a:r>
            <a:r>
              <a:rPr lang="zh-CN" altLang="en-US" sz="2600">
                <a:latin typeface="Times New Roman" panose="02020603050405020304" pitchFamily="18" charset="0"/>
              </a:rPr>
              <a:t>个元素的序列可能有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种排列方式，对应的描述排序过程的判定树应该有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Times New Roman" panose="02020603050405020304" pitchFamily="18" charset="0"/>
              </a:rPr>
              <a:t>个有效叶结点。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例如，描述三个元素</a:t>
            </a:r>
            <a:r>
              <a:rPr lang="en-US" altLang="zh-CN" sz="2600">
                <a:latin typeface="Times New Roman" panose="02020603050405020304" pitchFamily="18" charset="0"/>
              </a:rPr>
              <a:t>a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b</a:t>
            </a:r>
            <a:r>
              <a:rPr lang="zh-CN" altLang="en-US" sz="2600"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latin typeface="Times New Roman" panose="02020603050405020304" pitchFamily="18" charset="0"/>
              </a:rPr>
              <a:t>c</a:t>
            </a:r>
            <a:r>
              <a:rPr lang="zh-CN" altLang="en-US" sz="2600">
                <a:latin typeface="Times New Roman" panose="02020603050405020304" pitchFamily="18" charset="0"/>
              </a:rPr>
              <a:t>进行排序的判定树：</a:t>
            </a:r>
          </a:p>
        </p:txBody>
      </p:sp>
      <p:grpSp>
        <p:nvGrpSpPr>
          <p:cNvPr id="129027" name="Group 39"/>
          <p:cNvGrpSpPr>
            <a:grpSpLocks/>
          </p:cNvGrpSpPr>
          <p:nvPr/>
        </p:nvGrpSpPr>
        <p:grpSpPr bwMode="auto">
          <a:xfrm>
            <a:off x="787400" y="2635250"/>
            <a:ext cx="7385050" cy="3962400"/>
            <a:chOff x="449" y="1690"/>
            <a:chExt cx="4652" cy="2496"/>
          </a:xfrm>
        </p:grpSpPr>
        <p:sp>
          <p:nvSpPr>
            <p:cNvPr id="129036" name="Text Box 5"/>
            <p:cNvSpPr txBox="1">
              <a:spLocks noChangeArrowheads="1"/>
            </p:cNvSpPr>
            <p:nvPr/>
          </p:nvSpPr>
          <p:spPr bwMode="auto">
            <a:xfrm>
              <a:off x="1882" y="1690"/>
              <a:ext cx="1905" cy="52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a&lt;b&lt;c  a&lt;c&lt;b  c&lt;a&lt;b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b&lt;a&lt;c  b&lt;c&lt;a  c&lt;b&lt;a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294" name="Line 6"/>
            <p:cNvSpPr>
              <a:spLocks noChangeAspect="1" noChangeShapeType="1"/>
            </p:cNvSpPr>
            <p:nvPr/>
          </p:nvSpPr>
          <p:spPr bwMode="auto">
            <a:xfrm flipH="1">
              <a:off x="2029" y="2213"/>
              <a:ext cx="512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5" name="Line 7"/>
            <p:cNvSpPr>
              <a:spLocks noChangeAspect="1" noChangeShapeType="1"/>
            </p:cNvSpPr>
            <p:nvPr/>
          </p:nvSpPr>
          <p:spPr bwMode="auto">
            <a:xfrm>
              <a:off x="3176" y="2213"/>
              <a:ext cx="603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296" name="Text Box 8"/>
            <p:cNvSpPr txBox="1">
              <a:spLocks noChangeArrowheads="1"/>
            </p:cNvSpPr>
            <p:nvPr/>
          </p:nvSpPr>
          <p:spPr bwMode="auto">
            <a:xfrm>
              <a:off x="1882" y="2269"/>
              <a:ext cx="363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8297" name="Text Box 9"/>
            <p:cNvSpPr txBox="1">
              <a:spLocks noChangeArrowheads="1"/>
            </p:cNvSpPr>
            <p:nvPr/>
          </p:nvSpPr>
          <p:spPr bwMode="auto">
            <a:xfrm>
              <a:off x="3606" y="2269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1" name="Text Box 10"/>
            <p:cNvSpPr txBox="1">
              <a:spLocks noChangeArrowheads="1"/>
            </p:cNvSpPr>
            <p:nvPr/>
          </p:nvSpPr>
          <p:spPr bwMode="auto">
            <a:xfrm>
              <a:off x="839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9042" name="Text Box 11"/>
            <p:cNvSpPr txBox="1">
              <a:spLocks noChangeArrowheads="1"/>
            </p:cNvSpPr>
            <p:nvPr/>
          </p:nvSpPr>
          <p:spPr bwMode="auto">
            <a:xfrm>
              <a:off x="3152" y="2587"/>
              <a:ext cx="1905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&lt;c&lt;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c&lt;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solidFill>
                    <a:srgbClr val="33669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68300" name="Line 12"/>
            <p:cNvSpPr>
              <a:spLocks noChangeAspect="1" noChangeShapeType="1"/>
            </p:cNvSpPr>
            <p:nvPr/>
          </p:nvSpPr>
          <p:spPr bwMode="auto">
            <a:xfrm flipH="1">
              <a:off x="1256" y="2880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1066" y="2928"/>
              <a:ext cx="363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45" name="Text Box 14"/>
            <p:cNvSpPr txBox="1">
              <a:spLocks noChangeArrowheads="1"/>
            </p:cNvSpPr>
            <p:nvPr/>
          </p:nvSpPr>
          <p:spPr bwMode="auto">
            <a:xfrm>
              <a:off x="613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3378" y="2931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68306" name="Line 18"/>
            <p:cNvSpPr>
              <a:spLocks noChangeAspect="1" noChangeShapeType="1"/>
            </p:cNvSpPr>
            <p:nvPr/>
          </p:nvSpPr>
          <p:spPr bwMode="auto">
            <a:xfrm>
              <a:off x="1928" y="2883"/>
              <a:ext cx="501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07" name="Text Box 19"/>
            <p:cNvSpPr txBox="1">
              <a:spLocks noChangeArrowheads="1"/>
            </p:cNvSpPr>
            <p:nvPr/>
          </p:nvSpPr>
          <p:spPr bwMode="auto">
            <a:xfrm>
              <a:off x="2291" y="2931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49" name="Text Box 20"/>
            <p:cNvSpPr txBox="1">
              <a:spLocks noChangeArrowheads="1"/>
            </p:cNvSpPr>
            <p:nvPr/>
          </p:nvSpPr>
          <p:spPr bwMode="auto">
            <a:xfrm>
              <a:off x="2064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&lt;b</a:t>
              </a:r>
            </a:p>
          </p:txBody>
        </p:sp>
        <p:sp>
          <p:nvSpPr>
            <p:cNvPr id="268309" name="Line 21"/>
            <p:cNvSpPr>
              <a:spLocks noChangeAspect="1" noChangeShapeType="1"/>
            </p:cNvSpPr>
            <p:nvPr/>
          </p:nvSpPr>
          <p:spPr bwMode="auto">
            <a:xfrm flipH="1">
              <a:off x="3558" y="2888"/>
              <a:ext cx="428" cy="3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051" name="Text Box 23"/>
            <p:cNvSpPr txBox="1">
              <a:spLocks noChangeArrowheads="1"/>
            </p:cNvSpPr>
            <p:nvPr/>
          </p:nvSpPr>
          <p:spPr bwMode="auto">
            <a:xfrm>
              <a:off x="2925" y="3249"/>
              <a:ext cx="127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2" name="Line 24"/>
            <p:cNvSpPr>
              <a:spLocks noChangeAspect="1" noChangeShapeType="1"/>
            </p:cNvSpPr>
            <p:nvPr/>
          </p:nvSpPr>
          <p:spPr bwMode="auto">
            <a:xfrm>
              <a:off x="4240" y="2880"/>
              <a:ext cx="521" cy="3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3" name="Text Box 25"/>
            <p:cNvSpPr txBox="1">
              <a:spLocks noChangeArrowheads="1"/>
            </p:cNvSpPr>
            <p:nvPr/>
          </p:nvSpPr>
          <p:spPr bwMode="auto">
            <a:xfrm>
              <a:off x="4604" y="2931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54" name="Text Box 26"/>
            <p:cNvSpPr txBox="1">
              <a:spLocks noChangeArrowheads="1"/>
            </p:cNvSpPr>
            <p:nvPr/>
          </p:nvSpPr>
          <p:spPr bwMode="auto">
            <a:xfrm>
              <a:off x="4421" y="3249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&lt;a</a:t>
              </a:r>
            </a:p>
          </p:txBody>
        </p:sp>
        <p:sp>
          <p:nvSpPr>
            <p:cNvPr id="268315" name="Line 27"/>
            <p:cNvSpPr>
              <a:spLocks noChangeShapeType="1"/>
            </p:cNvSpPr>
            <p:nvPr/>
          </p:nvSpPr>
          <p:spPr bwMode="auto">
            <a:xfrm flipH="1">
              <a:off x="759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537" y="3587"/>
              <a:ext cx="363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57" name="Text Box 29"/>
            <p:cNvSpPr txBox="1">
              <a:spLocks noChangeArrowheads="1"/>
            </p:cNvSpPr>
            <p:nvPr/>
          </p:nvSpPr>
          <p:spPr bwMode="auto">
            <a:xfrm>
              <a:off x="449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8318" name="Line 30"/>
            <p:cNvSpPr>
              <a:spLocks noChangeShapeType="1"/>
            </p:cNvSpPr>
            <p:nvPr/>
          </p:nvSpPr>
          <p:spPr bwMode="auto">
            <a:xfrm>
              <a:off x="1383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19" name="Text Box 31"/>
            <p:cNvSpPr txBox="1">
              <a:spLocks noChangeArrowheads="1"/>
            </p:cNvSpPr>
            <p:nvPr/>
          </p:nvSpPr>
          <p:spPr bwMode="auto">
            <a:xfrm>
              <a:off x="1645" y="3574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29060" name="Text Box 32"/>
            <p:cNvSpPr txBox="1">
              <a:spLocks noChangeArrowheads="1"/>
            </p:cNvSpPr>
            <p:nvPr/>
          </p:nvSpPr>
          <p:spPr bwMode="auto">
            <a:xfrm>
              <a:off x="1415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a&lt;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268321" name="Line 33"/>
            <p:cNvSpPr>
              <a:spLocks noChangeShapeType="1"/>
            </p:cNvSpPr>
            <p:nvPr/>
          </p:nvSpPr>
          <p:spPr bwMode="auto">
            <a:xfrm flipH="1">
              <a:off x="3078" y="3545"/>
              <a:ext cx="338" cy="3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2" name="Text Box 34"/>
            <p:cNvSpPr txBox="1">
              <a:spLocks noChangeArrowheads="1"/>
            </p:cNvSpPr>
            <p:nvPr/>
          </p:nvSpPr>
          <p:spPr bwMode="auto">
            <a:xfrm>
              <a:off x="2856" y="3587"/>
              <a:ext cx="363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29063" name="Text Box 35"/>
            <p:cNvSpPr txBox="1">
              <a:spLocks noChangeArrowheads="1"/>
            </p:cNvSpPr>
            <p:nvPr/>
          </p:nvSpPr>
          <p:spPr bwMode="auto">
            <a:xfrm>
              <a:off x="2768" y="3892"/>
              <a:ext cx="703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268324" name="Line 36"/>
            <p:cNvSpPr>
              <a:spLocks noChangeShapeType="1"/>
            </p:cNvSpPr>
            <p:nvPr/>
          </p:nvSpPr>
          <p:spPr bwMode="auto">
            <a:xfrm>
              <a:off x="3702" y="3537"/>
              <a:ext cx="381" cy="3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325" name="Text Box 37"/>
            <p:cNvSpPr txBox="1">
              <a:spLocks noChangeArrowheads="1"/>
            </p:cNvSpPr>
            <p:nvPr/>
          </p:nvSpPr>
          <p:spPr bwMode="auto">
            <a:xfrm>
              <a:off x="3964" y="3574"/>
              <a:ext cx="36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400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r>
                <a:rPr lang="en-US" altLang="zh-CN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9066" name="Text Box 38"/>
            <p:cNvSpPr txBox="1">
              <a:spLocks noChangeArrowheads="1"/>
            </p:cNvSpPr>
            <p:nvPr/>
          </p:nvSpPr>
          <p:spPr bwMode="auto">
            <a:xfrm>
              <a:off x="3734" y="3884"/>
              <a:ext cx="680" cy="29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 anchor="b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b&lt;</a:t>
              </a:r>
              <a:r>
                <a:rPr lang="en-US" altLang="zh-CN" sz="2400">
                  <a:solidFill>
                    <a:srgbClr val="008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r>
                <a:rPr lang="en-US" altLang="zh-CN" sz="2400">
                  <a:latin typeface="Times New Roman" panose="02020603050405020304" pitchFamily="18" charset="0"/>
                  <a:ea typeface="仿宋_GB2312" pitchFamily="49" charset="-122"/>
                </a:rPr>
                <a:t>&lt;</a:t>
              </a:r>
              <a:r>
                <a: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</p:grp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9029" name="Oval 4"/>
          <p:cNvSpPr>
            <a:spLocks noChangeArrowheads="1"/>
          </p:cNvSpPr>
          <p:nvPr/>
        </p:nvSpPr>
        <p:spPr bwMode="auto">
          <a:xfrm>
            <a:off x="860583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1" name="Oval 8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3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4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9035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/>
          <p:cNvSpPr>
            <a:spLocks noChangeArrowheads="1"/>
          </p:cNvSpPr>
          <p:nvPr/>
        </p:nvSpPr>
        <p:spPr bwMode="auto">
          <a:xfrm>
            <a:off x="466725" y="1268413"/>
            <a:ext cx="82089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设判定树的深度为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，则第</a:t>
            </a:r>
            <a:r>
              <a:rPr lang="en-US" altLang="zh-CN" sz="2600">
                <a:latin typeface="Times New Roman" panose="02020603050405020304" pitchFamily="18" charset="0"/>
              </a:rPr>
              <a:t>k</a:t>
            </a:r>
            <a:r>
              <a:rPr lang="zh-CN" altLang="en-US" sz="2600">
                <a:latin typeface="Times New Roman" panose="02020603050405020304" pitchFamily="18" charset="0"/>
              </a:rPr>
              <a:t>层叶结点数最多为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，因此，有 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en-US" altLang="zh-CN" sz="2600" baseline="300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楷体_GB2312" pitchFamily="49" charset="-122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n!</a:t>
            </a:r>
            <a:r>
              <a:rPr lang="zh-CN" altLang="en-US" sz="2600">
                <a:latin typeface="楷体_GB2312" pitchFamily="49" charset="-122"/>
              </a:rPr>
              <a:t>，即 </a:t>
            </a:r>
            <a:r>
              <a:rPr lang="en-US" altLang="zh-CN" sz="2600">
                <a:latin typeface="Times New Roman" panose="02020603050405020304" pitchFamily="18" charset="0"/>
              </a:rPr>
              <a:t>k-1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</a:t>
            </a:r>
            <a:endParaRPr lang="zh-CN" altLang="en-US" sz="26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可以证明：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(n!)=log(n(n-1)(n-2)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…(2)(1)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                            =logn+log(n-1)+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…+log2+log1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en-US" sz="2600">
                <a:latin typeface="Times New Roman" panose="02020603050405020304" pitchFamily="18" charset="0"/>
              </a:rPr>
              <a:t>≥</a:t>
            </a:r>
            <a:r>
              <a:rPr lang="en-US" altLang="zh-CN" sz="2600">
                <a:latin typeface="Times New Roman" panose="02020603050405020304" pitchFamily="18" charset="0"/>
              </a:rPr>
              <a:t>logn+log(n-1)+</a:t>
            </a: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…+log(n/2)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≥</a:t>
            </a:r>
            <a:r>
              <a:rPr lang="en-US" altLang="zh-CN" sz="2600">
                <a:latin typeface="Times New Roman" panose="02020603050405020304" pitchFamily="18" charset="0"/>
              </a:rPr>
              <a:t>(n/2)log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(n/2)</a:t>
            </a:r>
          </a:p>
          <a:p>
            <a:pPr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                           </a:t>
            </a:r>
            <a:r>
              <a:rPr lang="en-US" altLang="zh-CN" sz="2600">
                <a:latin typeface="Times New Roman" panose="02020603050405020304" pitchFamily="18" charset="0"/>
              </a:rPr>
              <a:t>=(n/2)(log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n-1)=Ω(nlog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所以，在最差情况下任何基于比较的排序算法都需要</a:t>
            </a:r>
            <a:r>
              <a:rPr lang="en-US" altLang="zh-CN" sz="2600">
                <a:latin typeface="Times New Roman" panose="02020603050405020304" pitchFamily="18" charset="0"/>
              </a:rPr>
              <a:t>Ω(nlog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r>
              <a:rPr lang="zh-CN" altLang="en-US" sz="2600">
                <a:latin typeface="Times New Roman" panose="02020603050405020304" pitchFamily="18" charset="0"/>
              </a:rPr>
              <a:t>次比较。</a:t>
            </a:r>
          </a:p>
          <a:p>
            <a:pPr>
              <a:lnSpc>
                <a:spcPct val="105000"/>
              </a:lnSpc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因此，基于比较的排序算法的下限也为</a:t>
            </a:r>
            <a:r>
              <a:rPr lang="el-GR" altLang="zh-CN" sz="2600">
                <a:latin typeface="楷体_GB2312" pitchFamily="49" charset="-122"/>
              </a:rPr>
              <a:t>Θ</a:t>
            </a:r>
            <a:r>
              <a:rPr lang="en-US" altLang="zh-CN" sz="2600">
                <a:latin typeface="楷体_GB2312" pitchFamily="49" charset="-122"/>
              </a:rPr>
              <a:t>(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楷体_GB2312" pitchFamily="49" charset="-122"/>
              </a:rPr>
              <a:t>)</a:t>
            </a:r>
            <a:r>
              <a:rPr lang="zh-CN" altLang="en-US" sz="2600">
                <a:latin typeface="Times New Roman" panose="02020603050405020304" pitchFamily="18" charset="0"/>
              </a:rPr>
              <a:t>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排序方法的下限（续）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0052" name="Oval 4"/>
          <p:cNvSpPr>
            <a:spLocks noChangeArrowheads="1"/>
          </p:cNvSpPr>
          <p:nvPr/>
        </p:nvSpPr>
        <p:spPr bwMode="auto">
          <a:xfrm>
            <a:off x="860583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4" name="Oval 8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7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0058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3"/>
          <p:cNvSpPr>
            <a:spLocks noChangeArrowheads="1"/>
          </p:cNvSpPr>
          <p:nvPr/>
        </p:nvSpPr>
        <p:spPr bwMode="auto">
          <a:xfrm>
            <a:off x="35496" y="830640"/>
            <a:ext cx="43924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稳定的</a:t>
            </a:r>
            <a:r>
              <a:rPr lang="zh-CN" altLang="en-US" sz="2800" dirty="0" smtClean="0">
                <a:solidFill>
                  <a:srgbClr val="FF0000"/>
                </a:solidFill>
                <a:ea typeface="仿宋_GB2312" pitchFamily="49" charset="-122"/>
              </a:rPr>
              <a:t>排序                                   </a:t>
            </a:r>
            <a:endParaRPr lang="zh-CN" altLang="en-US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 smtClean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rgbClr val="00CC00"/>
                </a:solidFill>
                <a:ea typeface="仿宋_GB2312" pitchFamily="49" charset="-122"/>
              </a:rPr>
              <a:t>1</a:t>
            </a: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冒泡排序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bubble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O(n^2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鸡尾酒排序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(Cocktail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，双向的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  <a:hlinkClick r:id="rId2"/>
              </a:rPr>
              <a:t>冒泡排序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^2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endParaRPr lang="en-US" altLang="zh-CN" sz="1600" dirty="0">
              <a:solidFill>
                <a:srgbClr val="336699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插入排序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insertion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bucket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计数排序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(counting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合并排序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merge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原地合并排序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二叉排序树排序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Binary tree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期望时间；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最坏时间； 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9.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鸽巢排序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(Pigeonhole sort) 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+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10.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基数排序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radix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·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11.Gnome 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12.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图书馆排序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with high probability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，需要 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1+</a:t>
            </a:r>
            <a:r>
              <a:rPr lang="el-GR" altLang="zh-CN" sz="1600" dirty="0">
                <a:solidFill>
                  <a:srgbClr val="336699"/>
                </a:solidFill>
                <a:ea typeface="仿宋_GB2312" pitchFamily="49" charset="-122"/>
              </a:rPr>
              <a:t>ε)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额外空间</a:t>
            </a:r>
          </a:p>
        </p:txBody>
      </p:sp>
      <p:sp>
        <p:nvSpPr>
          <p:cNvPr id="131075" name="矩形 4"/>
          <p:cNvSpPr>
            <a:spLocks noChangeArrowheads="1"/>
          </p:cNvSpPr>
          <p:nvPr/>
        </p:nvSpPr>
        <p:spPr bwMode="auto">
          <a:xfrm>
            <a:off x="4355976" y="15002"/>
            <a:ext cx="4788024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不稳定的排序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 smtClean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rgbClr val="00CC00"/>
                </a:solidFill>
                <a:ea typeface="仿宋_GB2312" pitchFamily="49" charset="-122"/>
              </a:rPr>
              <a:t>13</a:t>
            </a: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选择排序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selection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14.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希尔排序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shell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如果使用最佳的现在版本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15.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组合排序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16.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堆排序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heapsort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17.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平滑排序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18.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快速排序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quicksort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最坏情况； 对于大的、乱数列表一般相信是最快的已知排序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19.Introsort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20.Patience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 err="1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 err="1">
                <a:solidFill>
                  <a:srgbClr val="336699"/>
                </a:solidFill>
                <a:ea typeface="仿宋_GB2312" pitchFamily="49" charset="-122"/>
              </a:rPr>
              <a:t>log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最坏情况时间，需要 额外的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+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k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空间，也需要找到最长的递增子串行（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longest increasing subsequence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31076" name="矩形 5"/>
          <p:cNvSpPr>
            <a:spLocks noChangeArrowheads="1"/>
          </p:cNvSpPr>
          <p:nvPr/>
        </p:nvSpPr>
        <p:spPr bwMode="auto">
          <a:xfrm>
            <a:off x="4355976" y="4077072"/>
            <a:ext cx="48959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仿宋_GB2312" pitchFamily="49" charset="-122"/>
              </a:rPr>
              <a:t>不实用的排序算法</a:t>
            </a:r>
            <a:endParaRPr lang="en-US" altLang="zh-CN" sz="2800" dirty="0">
              <a:solidFill>
                <a:srgbClr val="FF00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dirty="0" smtClean="0">
              <a:solidFill>
                <a:srgbClr val="00CC00"/>
              </a:solidFill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solidFill>
                  <a:srgbClr val="00CC00"/>
                </a:solidFill>
                <a:ea typeface="仿宋_GB2312" pitchFamily="49" charset="-122"/>
              </a:rPr>
              <a:t>21.Bogo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排序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× 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!)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期望时间，无穷的最坏情况。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22.Stupid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n^3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);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递归版本需要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n^2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额外存储器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23.</a:t>
            </a:r>
            <a:r>
              <a:rPr lang="zh-CN" altLang="en-US" sz="1600" dirty="0">
                <a:solidFill>
                  <a:srgbClr val="00CC00"/>
                </a:solidFill>
                <a:ea typeface="仿宋_GB2312" pitchFamily="49" charset="-122"/>
              </a:rPr>
              <a:t>珠排序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Bead sort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 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 or 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（√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24.Pancake sorting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 O(</a:t>
            </a:r>
            <a:r>
              <a:rPr lang="en-US" altLang="zh-CN" sz="1600" i="1" dirty="0">
                <a:solidFill>
                  <a:srgbClr val="336699"/>
                </a:solidFill>
                <a:ea typeface="仿宋_GB2312" pitchFamily="49" charset="-122"/>
              </a:rPr>
              <a:t>n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)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，但需要特别的硬件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CC00"/>
                </a:solidFill>
                <a:ea typeface="仿宋_GB2312" pitchFamily="49" charset="-122"/>
              </a:rPr>
              <a:t>25.Stooge sort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——O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（</a:t>
            </a:r>
            <a:r>
              <a:rPr lang="en-US" altLang="zh-CN" sz="1600" dirty="0">
                <a:solidFill>
                  <a:srgbClr val="336699"/>
                </a:solidFill>
                <a:ea typeface="仿宋_GB2312" pitchFamily="49" charset="-122"/>
              </a:rPr>
              <a:t>n^2.7</a:t>
            </a:r>
            <a:r>
              <a:rPr lang="zh-CN" altLang="en-US" sz="1600" dirty="0">
                <a:solidFill>
                  <a:srgbClr val="336699"/>
                </a:solidFill>
                <a:ea typeface="仿宋_GB2312" pitchFamily="49" charset="-122"/>
              </a:rPr>
              <a:t>）很漂亮但是很耗时</a:t>
            </a:r>
          </a:p>
        </p:txBody>
      </p:sp>
      <p:sp>
        <p:nvSpPr>
          <p:cNvPr id="131077" name="TextBox 6"/>
          <p:cNvSpPr txBox="1">
            <a:spLocks noChangeArrowheads="1"/>
          </p:cNvSpPr>
          <p:nvPr/>
        </p:nvSpPr>
        <p:spPr bwMode="auto">
          <a:xfrm>
            <a:off x="179512" y="260648"/>
            <a:ext cx="3673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常见的排序算法总结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1" y="2956954"/>
            <a:ext cx="91455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3"/>
          <p:cNvSpPr>
            <a:spLocks noChangeArrowheads="1"/>
          </p:cNvSpPr>
          <p:nvPr/>
        </p:nvSpPr>
        <p:spPr bwMode="auto">
          <a:xfrm>
            <a:off x="179512" y="836712"/>
            <a:ext cx="8785671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1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快速排序（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QuickSort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快速排序比大部分排序算法都要快</a:t>
            </a:r>
            <a:r>
              <a:rPr lang="zh-CN" altLang="en-US" sz="1400" dirty="0">
                <a:ea typeface="仿宋_GB2312" pitchFamily="49" charset="-122"/>
              </a:rPr>
              <a:t>。尽管我们可以在某些特殊的情况下写出比快速排序快的算法，但是就通常情况而言，没有比它更快的了。快速排序是递归的，对于内存非常有限的机器来说，它不是一个好的选择。 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2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归并排序（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MergeSort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 smtClean="0">
                <a:solidFill>
                  <a:srgbClr val="FF0000"/>
                </a:solidFill>
                <a:ea typeface="仿宋_GB2312" pitchFamily="49" charset="-122"/>
              </a:rPr>
              <a:t>归并排序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比堆排序稍微快一点</a:t>
            </a:r>
            <a:r>
              <a:rPr lang="zh-CN" altLang="en-US" sz="1400" dirty="0">
                <a:ea typeface="仿宋_GB2312" pitchFamily="49" charset="-122"/>
              </a:rPr>
              <a:t>，但是需要比堆排序多一倍的内存空间，因为它需要一个额外的数组。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3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堆排序（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HeapSort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堆排序适合于数据量非常大的场合（百万数据）</a:t>
            </a:r>
            <a:r>
              <a:rPr lang="zh-CN" altLang="en-US" sz="1400" dirty="0">
                <a:ea typeface="仿宋_GB2312" pitchFamily="49" charset="-122"/>
              </a:rPr>
              <a:t>。堆排序不需要大量的递归或者多维的暂存数组。这对于数据量非常巨大的序列是合适的。比如超过数百万条记录，因为快速排序，归并排序都使用递归来设计算法，在数据量非常大的时候，可能会发生堆栈溢出错误。</a:t>
            </a:r>
            <a:endParaRPr lang="en-US" altLang="zh-CN" sz="1400" dirty="0">
              <a:ea typeface="仿宋_GB2312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4 Shell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ShellSort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ea typeface="仿宋_GB2312" pitchFamily="49" charset="-122"/>
              </a:rPr>
              <a:t>Shell</a:t>
            </a:r>
            <a:r>
              <a:rPr lang="zh-CN" altLang="en-US" sz="1400" dirty="0">
                <a:ea typeface="仿宋_GB2312" pitchFamily="49" charset="-122"/>
              </a:rPr>
              <a:t>排序比冒泡排序快</a:t>
            </a:r>
            <a:r>
              <a:rPr lang="en-US" altLang="zh-CN" sz="1400" dirty="0">
                <a:ea typeface="仿宋_GB2312" pitchFamily="49" charset="-122"/>
              </a:rPr>
              <a:t>5</a:t>
            </a:r>
            <a:r>
              <a:rPr lang="zh-CN" altLang="en-US" sz="1400" dirty="0">
                <a:ea typeface="仿宋_GB2312" pitchFamily="49" charset="-122"/>
              </a:rPr>
              <a:t>倍，比插入排序大致快</a:t>
            </a:r>
            <a:r>
              <a:rPr lang="en-US" altLang="zh-CN" sz="1400" dirty="0">
                <a:ea typeface="仿宋_GB2312" pitchFamily="49" charset="-122"/>
              </a:rPr>
              <a:t>2</a:t>
            </a:r>
            <a:r>
              <a:rPr lang="zh-CN" altLang="en-US" sz="1400" dirty="0">
                <a:ea typeface="仿宋_GB2312" pitchFamily="49" charset="-122"/>
              </a:rPr>
              <a:t>倍。</a:t>
            </a:r>
            <a:r>
              <a:rPr lang="en-US" altLang="zh-CN" sz="1400" dirty="0">
                <a:ea typeface="仿宋_GB2312" pitchFamily="49" charset="-122"/>
              </a:rPr>
              <a:t>Shell</a:t>
            </a:r>
            <a:r>
              <a:rPr lang="zh-CN" altLang="en-US" sz="1400" dirty="0">
                <a:ea typeface="仿宋_GB2312" pitchFamily="49" charset="-122"/>
              </a:rPr>
              <a:t>排序比起</a:t>
            </a:r>
            <a:r>
              <a:rPr lang="en-US" altLang="zh-CN" sz="1400" dirty="0" err="1">
                <a:ea typeface="仿宋_GB2312" pitchFamily="49" charset="-122"/>
              </a:rPr>
              <a:t>QuickSort</a:t>
            </a:r>
            <a:r>
              <a:rPr lang="zh-CN" altLang="en-US" sz="1400" dirty="0">
                <a:ea typeface="仿宋_GB2312" pitchFamily="49" charset="-122"/>
              </a:rPr>
              <a:t>，</a:t>
            </a:r>
            <a:r>
              <a:rPr lang="en-US" altLang="zh-CN" sz="1400" dirty="0" err="1">
                <a:ea typeface="仿宋_GB2312" pitchFamily="49" charset="-122"/>
              </a:rPr>
              <a:t>MergeSort</a:t>
            </a:r>
            <a:r>
              <a:rPr lang="zh-CN" altLang="en-US" sz="1400" dirty="0">
                <a:ea typeface="仿宋_GB2312" pitchFamily="49" charset="-122"/>
              </a:rPr>
              <a:t>，</a:t>
            </a:r>
            <a:r>
              <a:rPr lang="en-US" altLang="zh-CN" sz="1400" dirty="0" err="1">
                <a:ea typeface="仿宋_GB2312" pitchFamily="49" charset="-122"/>
              </a:rPr>
              <a:t>HeapSort</a:t>
            </a:r>
            <a:r>
              <a:rPr lang="zh-CN" altLang="en-US" sz="1400" dirty="0">
                <a:ea typeface="仿宋_GB2312" pitchFamily="49" charset="-122"/>
              </a:rPr>
              <a:t>慢很多。但是它相对比较简单，它适合于数据量在</a:t>
            </a:r>
            <a:r>
              <a:rPr lang="en-US" altLang="zh-CN" sz="1400" dirty="0">
                <a:ea typeface="仿宋_GB2312" pitchFamily="49" charset="-122"/>
              </a:rPr>
              <a:t>5000</a:t>
            </a:r>
            <a:r>
              <a:rPr lang="zh-CN" altLang="en-US" sz="1400" dirty="0">
                <a:ea typeface="仿宋_GB2312" pitchFamily="49" charset="-122"/>
              </a:rPr>
              <a:t>以下并且速度并不是特别重要的场合。它对于数据量较小的数列重复排序是非常好的。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5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插入排序（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InsertSort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插入排序是对冒泡排序的改进。它比冒泡排序快</a:t>
            </a:r>
            <a:r>
              <a:rPr lang="en-US" altLang="zh-CN" sz="1400" dirty="0">
                <a:solidFill>
                  <a:srgbClr val="FF0000"/>
                </a:solidFill>
                <a:ea typeface="仿宋_GB2312" pitchFamily="49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倍</a:t>
            </a:r>
            <a:r>
              <a:rPr lang="zh-CN" altLang="en-US" sz="1400" dirty="0">
                <a:ea typeface="仿宋_GB2312" pitchFamily="49" charset="-122"/>
              </a:rPr>
              <a:t>。一般不用在数据大于</a:t>
            </a:r>
            <a:r>
              <a:rPr lang="en-US" altLang="zh-CN" sz="1400" dirty="0">
                <a:ea typeface="仿宋_GB2312" pitchFamily="49" charset="-122"/>
              </a:rPr>
              <a:t>1000</a:t>
            </a:r>
            <a:r>
              <a:rPr lang="zh-CN" altLang="en-US" sz="1400" dirty="0">
                <a:ea typeface="仿宋_GB2312" pitchFamily="49" charset="-122"/>
              </a:rPr>
              <a:t>的场合下使用插入排序，或者重复排序超过</a:t>
            </a:r>
            <a:r>
              <a:rPr lang="en-US" altLang="zh-CN" sz="1400" dirty="0">
                <a:ea typeface="仿宋_GB2312" pitchFamily="49" charset="-122"/>
              </a:rPr>
              <a:t>200</a:t>
            </a:r>
            <a:r>
              <a:rPr lang="zh-CN" altLang="en-US" sz="1400" dirty="0">
                <a:ea typeface="仿宋_GB2312" pitchFamily="49" charset="-122"/>
              </a:rPr>
              <a:t>数据项的序列。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6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冒泡排序（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BubbleSort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ea typeface="仿宋_GB2312" pitchFamily="49" charset="-122"/>
              </a:rPr>
              <a:t>冒泡排序是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最慢</a:t>
            </a:r>
            <a:r>
              <a:rPr lang="zh-CN" altLang="en-US" sz="1400" dirty="0">
                <a:ea typeface="仿宋_GB2312" pitchFamily="49" charset="-122"/>
              </a:rPr>
              <a:t>的排序算法。在实际运用中它是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效率最低</a:t>
            </a:r>
            <a:r>
              <a:rPr lang="zh-CN" altLang="en-US" sz="1400" dirty="0">
                <a:ea typeface="仿宋_GB2312" pitchFamily="49" charset="-122"/>
              </a:rPr>
              <a:t>的算法。它通过一趟又一趟地比较数组中的每一个元素，使较大的数据下沉，较小的数据上升。它是</a:t>
            </a:r>
            <a:r>
              <a:rPr lang="en-US" altLang="zh-CN" sz="1400" dirty="0">
                <a:ea typeface="仿宋_GB2312" pitchFamily="49" charset="-122"/>
              </a:rPr>
              <a:t>O(n^2)</a:t>
            </a:r>
            <a:r>
              <a:rPr lang="zh-CN" altLang="en-US" sz="1400" dirty="0">
                <a:ea typeface="仿宋_GB2312" pitchFamily="49" charset="-122"/>
              </a:rPr>
              <a:t>的算法。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7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交换排序（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ExchangeSort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）和选择排序（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SelectSort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ea typeface="仿宋_GB2312" pitchFamily="49" charset="-122"/>
              </a:rPr>
              <a:t>这两种排序方法都是交换方法的排序算法，效率都是 </a:t>
            </a:r>
            <a:r>
              <a:rPr lang="en-US" altLang="zh-CN" sz="1400" dirty="0">
                <a:ea typeface="仿宋_GB2312" pitchFamily="49" charset="-122"/>
              </a:rPr>
              <a:t>O(n</a:t>
            </a:r>
            <a:r>
              <a:rPr lang="en-US" altLang="zh-CN" sz="1400" baseline="30000" dirty="0">
                <a:ea typeface="仿宋_GB2312" pitchFamily="49" charset="-122"/>
              </a:rPr>
              <a:t>2</a:t>
            </a:r>
            <a:r>
              <a:rPr lang="en-US" altLang="zh-CN" sz="1400" dirty="0">
                <a:ea typeface="仿宋_GB2312" pitchFamily="49" charset="-122"/>
              </a:rPr>
              <a:t>)</a:t>
            </a:r>
            <a:r>
              <a:rPr lang="zh-CN" altLang="en-US" sz="1400" dirty="0">
                <a:ea typeface="仿宋_GB2312" pitchFamily="49" charset="-122"/>
              </a:rPr>
              <a:t>。在实际应用中处于和冒泡排序基本相同的地位。它们只是排序算法发展的初级阶段，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在实际中使用较少</a:t>
            </a:r>
            <a:r>
              <a:rPr lang="zh-CN" altLang="en-US" sz="1400" dirty="0">
                <a:ea typeface="仿宋_GB2312" pitchFamily="49" charset="-122"/>
              </a:rPr>
              <a:t>。</a:t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en-US" altLang="zh-CN" sz="1400" dirty="0">
                <a:solidFill>
                  <a:srgbClr val="0000CC"/>
                </a:solidFill>
                <a:ea typeface="仿宋_GB2312" pitchFamily="49" charset="-122"/>
              </a:rPr>
              <a:t>8 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基数排序（</a:t>
            </a:r>
            <a:r>
              <a:rPr lang="en-US" altLang="zh-CN" sz="1400" dirty="0" err="1">
                <a:solidFill>
                  <a:srgbClr val="0000CC"/>
                </a:solidFill>
                <a:ea typeface="仿宋_GB2312" pitchFamily="49" charset="-122"/>
              </a:rPr>
              <a:t>RadixSort</a:t>
            </a:r>
            <a:r>
              <a:rPr lang="zh-CN" altLang="en-US" sz="1400" dirty="0">
                <a:solidFill>
                  <a:srgbClr val="0000CC"/>
                </a:solidFill>
                <a:ea typeface="仿宋_GB2312" pitchFamily="49" charset="-122"/>
              </a:rPr>
              <a:t>）</a:t>
            </a:r>
            <a:r>
              <a:rPr lang="zh-CN" altLang="en-US" sz="1400" dirty="0">
                <a:ea typeface="仿宋_GB2312" pitchFamily="49" charset="-122"/>
              </a:rPr>
              <a:t/>
            </a:r>
            <a:br>
              <a:rPr lang="zh-CN" altLang="en-US" sz="1400" dirty="0">
                <a:ea typeface="仿宋_GB2312" pitchFamily="49" charset="-122"/>
              </a:rPr>
            </a:br>
            <a:r>
              <a:rPr lang="zh-CN" altLang="en-US" sz="1400" dirty="0">
                <a:ea typeface="仿宋_GB2312" pitchFamily="49" charset="-122"/>
              </a:rPr>
              <a:t>基数排序和通常的排序算法并不走同样的路线。它是一种比较新颖的算法，但是它</a:t>
            </a:r>
            <a:r>
              <a:rPr lang="zh-CN" altLang="en-US" sz="1400" dirty="0">
                <a:solidFill>
                  <a:srgbClr val="FF0000"/>
                </a:solidFill>
                <a:ea typeface="仿宋_GB2312" pitchFamily="49" charset="-122"/>
              </a:rPr>
              <a:t>只能用于整数的排序</a:t>
            </a:r>
            <a:r>
              <a:rPr lang="zh-CN" altLang="en-US" sz="1400" dirty="0">
                <a:ea typeface="仿宋_GB2312" pitchFamily="49" charset="-122"/>
              </a:rPr>
              <a:t>，如果我们要把同样的办法运用到浮点数上，我们必须了解浮点数的存储格式，并通过特殊的方式将浮点数映射到整数上，然后再映射回去，这是非常麻烦的事情，因此，它的使用同样也不多。而且，最重要的是，这样算法也需要较多的存储空间。</a:t>
            </a:r>
          </a:p>
        </p:txBody>
      </p:sp>
      <p:sp>
        <p:nvSpPr>
          <p:cNvPr id="132099" name="TextBox 4"/>
          <p:cNvSpPr txBox="1">
            <a:spLocks noChangeArrowheads="1"/>
          </p:cNvSpPr>
          <p:nvPr/>
        </p:nvSpPr>
        <p:spPr bwMode="auto">
          <a:xfrm>
            <a:off x="179512" y="260648"/>
            <a:ext cx="3816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排序算法的几个适用场合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21" y="188640"/>
            <a:ext cx="7793037" cy="648072"/>
          </a:xfrm>
        </p:spPr>
        <p:txBody>
          <a:bodyPr/>
          <a:lstStyle/>
          <a:p>
            <a:r>
              <a:rPr lang="zh-CN" altLang="en-US" dirty="0" smtClean="0"/>
              <a:t>时间复杂度对比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79024"/>
            <a:ext cx="8302160" cy="50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5" y="6235799"/>
            <a:ext cx="8476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n: 数据规模；k: “桶”的个数；In-place: 占用常数内存，不占用额外内存；Out-place: 占用额外内存</a:t>
            </a:r>
          </a:p>
        </p:txBody>
      </p:sp>
    </p:spTree>
    <p:extLst>
      <p:ext uri="{BB962C8B-B14F-4D97-AF65-F5344CB8AC3E}">
        <p14:creationId xmlns:p14="http://schemas.microsoft.com/office/powerpoint/2010/main" val="14010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188913"/>
            <a:ext cx="7793037" cy="6556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00CC"/>
                </a:solidFill>
              </a:rPr>
              <a:t>小结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>
          <a:xfrm>
            <a:off x="755650" y="1322388"/>
            <a:ext cx="8280846" cy="4114800"/>
          </a:xfrm>
        </p:spPr>
        <p:txBody>
          <a:bodyPr/>
          <a:lstStyle/>
          <a:p>
            <a:r>
              <a:rPr lang="en-US" altLang="zh-CN" sz="2800" dirty="0" smtClean="0"/>
              <a:t>n</a:t>
            </a:r>
            <a:r>
              <a:rPr lang="zh-CN" altLang="en-US" sz="2800" dirty="0" smtClean="0"/>
              <a:t>很小或基本有序时</a:t>
            </a:r>
            <a:r>
              <a:rPr lang="zh-CN" altLang="en-US" sz="2800" dirty="0" smtClean="0">
                <a:solidFill>
                  <a:srgbClr val="FF0000"/>
                </a:solidFill>
              </a:rPr>
              <a:t>直接插入排序</a:t>
            </a:r>
            <a:r>
              <a:rPr lang="zh-CN" altLang="en-US" sz="2800" dirty="0" smtClean="0"/>
              <a:t>比较有效。</a:t>
            </a:r>
          </a:p>
          <a:p>
            <a:r>
              <a:rPr lang="zh-CN" altLang="en-US" sz="2800" dirty="0" smtClean="0"/>
              <a:t>希望以最快速度挑选出若干最大或最小元素，</a:t>
            </a:r>
            <a:r>
              <a:rPr lang="zh-CN" altLang="en-US" sz="2800" dirty="0" smtClean="0">
                <a:solidFill>
                  <a:srgbClr val="FF0000"/>
                </a:solidFill>
              </a:rPr>
              <a:t>堆排序</a:t>
            </a:r>
            <a:r>
              <a:rPr lang="zh-CN" altLang="en-US" sz="2800" dirty="0" smtClean="0"/>
              <a:t>或</a:t>
            </a:r>
            <a:r>
              <a:rPr lang="zh-CN" altLang="en-US" sz="2800" dirty="0" smtClean="0">
                <a:solidFill>
                  <a:srgbClr val="FF0000"/>
                </a:solidFill>
              </a:rPr>
              <a:t>直接选择</a:t>
            </a:r>
            <a:r>
              <a:rPr lang="zh-CN" altLang="en-US" sz="2800" dirty="0" smtClean="0"/>
              <a:t>最合适。</a:t>
            </a:r>
          </a:p>
          <a:p>
            <a:r>
              <a:rPr lang="zh-CN" altLang="en-US" sz="2800" dirty="0" smtClean="0"/>
              <a:t>综合性能快速</a:t>
            </a:r>
            <a:r>
              <a:rPr lang="zh-CN" altLang="en-US" sz="2800" dirty="0" smtClean="0">
                <a:solidFill>
                  <a:srgbClr val="FF0000"/>
                </a:solidFill>
              </a:rPr>
              <a:t>排序最佳</a:t>
            </a:r>
            <a:r>
              <a:rPr lang="zh-CN" altLang="en-US" sz="2800" dirty="0" smtClean="0"/>
              <a:t>。</a:t>
            </a:r>
          </a:p>
          <a:p>
            <a:endParaRPr lang="zh-CN" altLang="en-US" sz="2800" dirty="0" smtClean="0"/>
          </a:p>
        </p:txBody>
      </p:sp>
      <p:sp>
        <p:nvSpPr>
          <p:cNvPr id="133124" name="矩形 3"/>
          <p:cNvSpPr>
            <a:spLocks noChangeArrowheads="1"/>
          </p:cNvSpPr>
          <p:nvPr/>
        </p:nvSpPr>
        <p:spPr bwMode="auto">
          <a:xfrm>
            <a:off x="2195513" y="6454775"/>
            <a:ext cx="705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ea typeface="仿宋_GB2312" pitchFamily="49" charset="-122"/>
              </a:rPr>
              <a:t>CHECK http://blog.csdn.net/hkx1n/article/details/3922249</a:t>
            </a:r>
            <a:endParaRPr lang="zh-CN" altLang="en-US" sz="1600">
              <a:solidFill>
                <a:srgbClr val="FF0000"/>
              </a:solidFill>
              <a:ea typeface="仿宋_GB2312" pitchFamily="49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3971925" y="4897438"/>
            <a:ext cx="5141913" cy="1079500"/>
          </a:xfrm>
          <a:prstGeom prst="wedgeRectCallout">
            <a:avLst>
              <a:gd name="adj1" fmla="val -56429"/>
              <a:gd name="adj2" fmla="val -13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 smtClean="0"/>
              <a:t>作业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：以你妈妈的手机号</a:t>
            </a:r>
            <a:r>
              <a:rPr lang="zh-CN" altLang="en-US" sz="2400" dirty="0"/>
              <a:t>为序列，请画出所有</a:t>
            </a:r>
            <a:r>
              <a:rPr lang="en-US" altLang="zh-CN" sz="2400" dirty="0"/>
              <a:t>7</a:t>
            </a:r>
            <a:r>
              <a:rPr lang="zh-CN" altLang="en-US" sz="2400" dirty="0"/>
              <a:t>种排序算法的中间过程（基数排序除外）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71805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250825" y="620713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Summary</a:t>
            </a:r>
          </a:p>
        </p:txBody>
      </p:sp>
      <p:sp>
        <p:nvSpPr>
          <p:cNvPr id="134147" name="Text Box 7"/>
          <p:cNvSpPr txBox="1">
            <a:spLocks noChangeArrowheads="1"/>
          </p:cNvSpPr>
          <p:nvPr/>
        </p:nvSpPr>
        <p:spPr bwMode="auto">
          <a:xfrm>
            <a:off x="4932363" y="98107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课堂小结</a:t>
            </a:r>
          </a:p>
        </p:txBody>
      </p:sp>
      <p:sp>
        <p:nvSpPr>
          <p:cNvPr id="14340" name="Line 19"/>
          <p:cNvSpPr>
            <a:spLocks noChangeShapeType="1"/>
          </p:cNvSpPr>
          <p:nvPr/>
        </p:nvSpPr>
        <p:spPr bwMode="auto">
          <a:xfrm>
            <a:off x="971550" y="3500438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20"/>
          <p:cNvSpPr>
            <a:spLocks noChangeShapeType="1"/>
          </p:cNvSpPr>
          <p:nvPr/>
        </p:nvSpPr>
        <p:spPr bwMode="auto">
          <a:xfrm>
            <a:off x="971550" y="5072063"/>
            <a:ext cx="7345363" cy="0"/>
          </a:xfrm>
          <a:prstGeom prst="line">
            <a:avLst/>
          </a:prstGeom>
          <a:noFill/>
          <a:ln w="38100" cap="rnd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150" name="AutoShape 3"/>
          <p:cNvSpPr>
            <a:spLocks noChangeArrowheads="1"/>
          </p:cNvSpPr>
          <p:nvPr/>
        </p:nvSpPr>
        <p:spPr bwMode="auto">
          <a:xfrm>
            <a:off x="468313" y="2060575"/>
            <a:ext cx="8280400" cy="4392613"/>
          </a:xfrm>
          <a:prstGeom prst="roundRect">
            <a:avLst>
              <a:gd name="adj" fmla="val 4481"/>
            </a:avLst>
          </a:prstGeom>
          <a:noFill/>
          <a:ln w="38100" cap="rnd" algn="ctr">
            <a:solidFill>
              <a:srgbClr val="0085A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4500563" y="2205038"/>
            <a:ext cx="3527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 正逆序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稳定性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内部排序和外部排序</a:t>
            </a:r>
          </a:p>
        </p:txBody>
      </p:sp>
      <p:sp>
        <p:nvSpPr>
          <p:cNvPr id="134152" name="Text Box 13"/>
          <p:cNvSpPr txBox="1">
            <a:spLocks noChangeArrowheads="1"/>
          </p:cNvSpPr>
          <p:nvPr/>
        </p:nvSpPr>
        <p:spPr bwMode="auto">
          <a:xfrm>
            <a:off x="4500563" y="5157788"/>
            <a:ext cx="381635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排序码比较次数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元素移动次数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平均时间 最坏时间</a:t>
            </a:r>
          </a:p>
        </p:txBody>
      </p:sp>
      <p:grpSp>
        <p:nvGrpSpPr>
          <p:cNvPr id="134153" name="Group 15"/>
          <p:cNvGrpSpPr>
            <a:grpSpLocks/>
          </p:cNvGrpSpPr>
          <p:nvPr/>
        </p:nvGrpSpPr>
        <p:grpSpPr bwMode="auto">
          <a:xfrm>
            <a:off x="611188" y="2349500"/>
            <a:ext cx="4752975" cy="935038"/>
            <a:chOff x="521" y="1480"/>
            <a:chExt cx="2994" cy="589"/>
          </a:xfrm>
        </p:grpSpPr>
        <p:sp>
          <p:nvSpPr>
            <p:cNvPr id="134161" name="AutoShape 16"/>
            <p:cNvSpPr>
              <a:spLocks noChangeArrowheads="1"/>
            </p:cNvSpPr>
            <p:nvPr/>
          </p:nvSpPr>
          <p:spPr bwMode="auto">
            <a:xfrm>
              <a:off x="885" y="1480"/>
              <a:ext cx="1995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2" name="Text Box 17"/>
            <p:cNvSpPr txBox="1">
              <a:spLocks noChangeArrowheads="1"/>
            </p:cNvSpPr>
            <p:nvPr/>
          </p:nvSpPr>
          <p:spPr bwMode="auto">
            <a:xfrm>
              <a:off x="521" y="1616"/>
              <a:ext cx="29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C62400"/>
                  </a:solidFill>
                  <a:ea typeface="宋体" panose="02010600030101010101" pitchFamily="2" charset="-122"/>
                </a:rPr>
                <a:t>          </a:t>
              </a:r>
              <a:r>
                <a:rPr lang="en-US" altLang="zh-CN">
                  <a:solidFill>
                    <a:srgbClr val="C62400"/>
                  </a:solidFill>
                </a:rPr>
                <a:t>  </a:t>
              </a:r>
              <a:r>
                <a:rPr lang="zh-CN" altLang="en-US">
                  <a:solidFill>
                    <a:srgbClr val="C62400"/>
                  </a:solidFill>
                </a:rPr>
                <a:t>排序的基本概念</a:t>
              </a:r>
            </a:p>
          </p:txBody>
        </p:sp>
      </p:grpSp>
      <p:grpSp>
        <p:nvGrpSpPr>
          <p:cNvPr id="134154" name="Group 18"/>
          <p:cNvGrpSpPr>
            <a:grpSpLocks/>
          </p:cNvGrpSpPr>
          <p:nvPr/>
        </p:nvGrpSpPr>
        <p:grpSpPr bwMode="auto">
          <a:xfrm>
            <a:off x="684213" y="3810000"/>
            <a:ext cx="4319587" cy="935038"/>
            <a:chOff x="567" y="2387"/>
            <a:chExt cx="2721" cy="589"/>
          </a:xfrm>
        </p:grpSpPr>
        <p:sp>
          <p:nvSpPr>
            <p:cNvPr id="134159" name="AutoShape 19"/>
            <p:cNvSpPr>
              <a:spLocks noChangeArrowheads="1"/>
            </p:cNvSpPr>
            <p:nvPr/>
          </p:nvSpPr>
          <p:spPr bwMode="auto">
            <a:xfrm>
              <a:off x="871" y="2387"/>
              <a:ext cx="2009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60" name="Text Box 20"/>
            <p:cNvSpPr txBox="1">
              <a:spLocks noChangeArrowheads="1"/>
            </p:cNvSpPr>
            <p:nvPr/>
          </p:nvSpPr>
          <p:spPr bwMode="auto">
            <a:xfrm>
              <a:off x="567" y="2523"/>
              <a:ext cx="27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62400"/>
                  </a:solidFill>
                </a:rPr>
                <a:t>         内部排序方法</a:t>
              </a:r>
            </a:p>
          </p:txBody>
        </p:sp>
      </p:grpSp>
      <p:grpSp>
        <p:nvGrpSpPr>
          <p:cNvPr id="134155" name="Group 21"/>
          <p:cNvGrpSpPr>
            <a:grpSpLocks/>
          </p:cNvGrpSpPr>
          <p:nvPr/>
        </p:nvGrpSpPr>
        <p:grpSpPr bwMode="auto">
          <a:xfrm>
            <a:off x="755650" y="5302250"/>
            <a:ext cx="4248150" cy="935038"/>
            <a:chOff x="612" y="3281"/>
            <a:chExt cx="2676" cy="589"/>
          </a:xfrm>
        </p:grpSpPr>
        <p:sp>
          <p:nvSpPr>
            <p:cNvPr id="134157" name="AutoShape 22"/>
            <p:cNvSpPr>
              <a:spLocks noChangeArrowheads="1"/>
            </p:cNvSpPr>
            <p:nvPr/>
          </p:nvSpPr>
          <p:spPr bwMode="auto">
            <a:xfrm>
              <a:off x="857" y="3281"/>
              <a:ext cx="2023" cy="589"/>
            </a:xfrm>
            <a:prstGeom prst="flowChartAlternateProcess">
              <a:avLst/>
            </a:prstGeom>
            <a:noFill/>
            <a:ln w="28575">
              <a:solidFill>
                <a:srgbClr val="0085A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rgbClr val="C62400"/>
                </a:solidFill>
              </a:endParaRPr>
            </a:p>
          </p:txBody>
        </p:sp>
        <p:sp>
          <p:nvSpPr>
            <p:cNvPr id="134158" name="Text Box 23"/>
            <p:cNvSpPr txBox="1">
              <a:spLocks noChangeArrowheads="1"/>
            </p:cNvSpPr>
            <p:nvPr/>
          </p:nvSpPr>
          <p:spPr bwMode="auto">
            <a:xfrm>
              <a:off x="612" y="3385"/>
              <a:ext cx="26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zh-CN">
                  <a:solidFill>
                    <a:srgbClr val="C62400"/>
                  </a:solidFill>
                </a:rPr>
                <a:t>       </a:t>
              </a:r>
              <a:r>
                <a:rPr lang="zh-CN" altLang="en-US">
                  <a:solidFill>
                    <a:srgbClr val="C62400"/>
                  </a:solidFill>
                </a:rPr>
                <a:t>排序算法的分析</a:t>
              </a:r>
              <a:endParaRPr lang="en-US" altLang="zh-CN" b="0"/>
            </a:p>
          </p:txBody>
        </p:sp>
      </p:grpSp>
      <p:sp>
        <p:nvSpPr>
          <p:cNvPr id="134156" name="Text Box 11"/>
          <p:cNvSpPr txBox="1">
            <a:spLocks noChangeArrowheads="1"/>
          </p:cNvSpPr>
          <p:nvPr/>
        </p:nvSpPr>
        <p:spPr bwMode="auto">
          <a:xfrm>
            <a:off x="4513263" y="3538538"/>
            <a:ext cx="4211637" cy="140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插入排序（直接 折半 希尔）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选择排序（直接 堆）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交换排序（起泡 快速）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|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归并排序 基数排序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50825" y="620713"/>
            <a:ext cx="3168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Exercises</a:t>
            </a:r>
            <a:r>
              <a:rPr lang="en-US" altLang="zh-CN" sz="3200" b="0">
                <a:solidFill>
                  <a:srgbClr val="0000FF"/>
                </a:solidFill>
                <a:latin typeface="Book Antiqua" panose="0204060205030503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4932363" y="981075"/>
            <a:ext cx="3743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0000FF"/>
                </a:solidFill>
              </a:rPr>
              <a:t>课后练习</a:t>
            </a:r>
          </a:p>
        </p:txBody>
      </p:sp>
      <p:sp>
        <p:nvSpPr>
          <p:cNvPr id="135172" name="Text Box 7"/>
          <p:cNvSpPr txBox="1">
            <a:spLocks noChangeArrowheads="1"/>
          </p:cNvSpPr>
          <p:nvPr/>
        </p:nvSpPr>
        <p:spPr bwMode="auto">
          <a:xfrm>
            <a:off x="1690688" y="2749550"/>
            <a:ext cx="5472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思考题：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9.2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9.11</a:t>
            </a:r>
            <a:endParaRPr lang="en-US" altLang="zh-CN" sz="2400" b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5173" name="Text Box 8"/>
          <p:cNvSpPr txBox="1">
            <a:spLocks noChangeArrowheads="1"/>
          </p:cNvSpPr>
          <p:nvPr/>
        </p:nvSpPr>
        <p:spPr bwMode="auto">
          <a:xfrm>
            <a:off x="1690688" y="3989388"/>
            <a:ext cx="6337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练习题：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9.17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9.19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9.21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9.25</a:t>
            </a:r>
            <a:endParaRPr lang="en-US" altLang="zh-CN" sz="2400" b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Dancing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快速排序、堆排序、归并排序三</a:t>
            </a:r>
            <a:r>
              <a:rPr lang="zh-CN" altLang="en-US" sz="2800" smtClean="0"/>
              <a:t>选一（抽签）</a:t>
            </a:r>
            <a:endParaRPr lang="en-US" altLang="zh-CN" sz="2800" dirty="0" smtClean="0"/>
          </a:p>
          <a:p>
            <a:r>
              <a:rPr lang="zh-CN" altLang="en-US" sz="2800" dirty="0" smtClean="0"/>
              <a:t>每班分成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组，各自选一个组长</a:t>
            </a:r>
            <a:endParaRPr lang="en-US" altLang="zh-CN" sz="2800" dirty="0" smtClean="0"/>
          </a:p>
          <a:p>
            <a:r>
              <a:rPr lang="zh-CN" altLang="en-US" sz="2800" dirty="0" smtClean="0"/>
              <a:t>提前准备</a:t>
            </a:r>
            <a:r>
              <a:rPr lang="en-US" altLang="zh-CN" sz="2800" dirty="0" smtClean="0"/>
              <a:t>A4</a:t>
            </a:r>
            <a:r>
              <a:rPr lang="zh-CN" altLang="en-US" sz="2800" dirty="0" smtClean="0"/>
              <a:t>纸，打印上数字以便进行排序展示</a:t>
            </a:r>
            <a:endParaRPr lang="en-US" altLang="zh-CN" sz="2800" dirty="0" smtClean="0"/>
          </a:p>
          <a:p>
            <a:r>
              <a:rPr lang="zh-CN" altLang="en-US" sz="2800" dirty="0" smtClean="0"/>
              <a:t>提前准备好音乐</a:t>
            </a:r>
            <a:r>
              <a:rPr lang="en-US" altLang="zh-CN" sz="2800" dirty="0" smtClean="0"/>
              <a:t>(mp3)</a:t>
            </a:r>
            <a:r>
              <a:rPr lang="zh-CN" altLang="en-US" sz="2800" dirty="0" smtClean="0"/>
              <a:t>，音乐和舞蹈形式自行确定，鼓励创新</a:t>
            </a:r>
            <a:endParaRPr lang="en-US" altLang="zh-CN" sz="2800" dirty="0" smtClean="0"/>
          </a:p>
          <a:p>
            <a:r>
              <a:rPr lang="zh-CN" altLang="en-US" sz="2800" dirty="0" smtClean="0"/>
              <a:t>天气允许的话在户外进行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打分：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某一</a:t>
            </a:r>
            <a:r>
              <a:rPr lang="zh-CN" altLang="en-US" sz="2400" dirty="0" smtClean="0"/>
              <a:t>组展示时，其他组的组长要给其打分</a:t>
            </a:r>
            <a:r>
              <a:rPr lang="en-US" altLang="zh-CN" sz="2400" dirty="0" smtClean="0"/>
              <a:t>(0-10)</a:t>
            </a:r>
          </a:p>
          <a:p>
            <a:pPr lvl="1"/>
            <a:r>
              <a:rPr lang="zh-CN" altLang="en-US" sz="2400" dirty="0" smtClean="0"/>
              <a:t>某一组的得分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所有得分去掉最高分和最低分后取平均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奖励的</a:t>
            </a:r>
            <a:r>
              <a:rPr lang="en-US" altLang="zh-CN" sz="2400" dirty="0" smtClean="0"/>
              <a:t>Candy</a:t>
            </a:r>
            <a:r>
              <a:rPr lang="zh-CN" altLang="en-US" sz="2400" dirty="0" smtClean="0"/>
              <a:t>已准备好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43402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第四次</a:t>
            </a:r>
            <a:r>
              <a:rPr lang="zh-CN" altLang="en-US" sz="2800" dirty="0"/>
              <a:t>上机</a:t>
            </a:r>
            <a:r>
              <a:rPr lang="zh-CN" altLang="en-US" sz="2800" dirty="0" smtClean="0"/>
              <a:t>作业</a:t>
            </a:r>
            <a:endParaRPr lang="zh-CN" altLang="en-US" sz="2400" dirty="0" smtClean="0"/>
          </a:p>
        </p:txBody>
      </p:sp>
      <p:sp>
        <p:nvSpPr>
          <p:cNvPr id="214019" name="Rectangle 10"/>
          <p:cNvSpPr>
            <a:spLocks noChangeArrowheads="1"/>
          </p:cNvSpPr>
          <p:nvPr/>
        </p:nvSpPr>
        <p:spPr bwMode="auto">
          <a:xfrm>
            <a:off x="539552" y="1233423"/>
            <a:ext cx="8136904" cy="48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600" dirty="0"/>
              <a:t> </a:t>
            </a:r>
            <a:r>
              <a:rPr lang="zh-CN" altLang="en-US" sz="2600" dirty="0"/>
              <a:t>题目</a:t>
            </a:r>
            <a:r>
              <a:rPr lang="zh-CN" altLang="en-US" sz="2600" dirty="0" smtClean="0"/>
              <a:t>：排序算法应用及对比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600" dirty="0" smtClean="0"/>
              <a:t> 需求：</a:t>
            </a:r>
            <a:endParaRPr lang="en-US" altLang="zh-CN" sz="2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dirty="0" smtClean="0"/>
              <a:t>	1</a:t>
            </a:r>
            <a:r>
              <a:rPr lang="zh-CN" altLang="en-US" sz="2000" dirty="0" smtClean="0"/>
              <a:t>、生成三组</a:t>
            </a:r>
            <a:r>
              <a:rPr lang="en-US" altLang="zh-CN" sz="2000" dirty="0" smtClean="0"/>
              <a:t>1000</a:t>
            </a:r>
            <a:r>
              <a:rPr lang="zh-CN" altLang="en-US" sz="2000" dirty="0" smtClean="0"/>
              <a:t>万</a:t>
            </a:r>
            <a:r>
              <a:rPr lang="zh-CN" altLang="en-US" sz="2000" dirty="0"/>
              <a:t>个数</a:t>
            </a:r>
            <a:r>
              <a:rPr lang="zh-CN" altLang="en-US" sz="2000" dirty="0" smtClean="0"/>
              <a:t>，分别为随机数、正序、逆序（</a:t>
            </a:r>
            <a:r>
              <a:rPr lang="zh-CN" altLang="en-US" sz="2000" dirty="0" smtClean="0">
                <a:solidFill>
                  <a:srgbClr val="0000CC"/>
                </a:solidFill>
              </a:rPr>
              <a:t>用什么数据结构？</a:t>
            </a:r>
            <a:r>
              <a:rPr lang="zh-CN" altLang="en-US" sz="2000" dirty="0" smtClean="0"/>
              <a:t>）；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zh-CN" sz="2000" dirty="0"/>
              <a:t>	2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实现</a:t>
            </a:r>
            <a:r>
              <a:rPr lang="zh-CN" altLang="en-US" sz="2000" dirty="0" smtClean="0">
                <a:solidFill>
                  <a:srgbClr val="0000CC"/>
                </a:solidFill>
              </a:rPr>
              <a:t>递归和非递归的</a:t>
            </a:r>
            <a:r>
              <a:rPr lang="zh-CN" altLang="en-US" sz="2000" dirty="0" smtClean="0"/>
              <a:t>快速排序（改进版），</a:t>
            </a:r>
            <a:r>
              <a:rPr lang="zh-CN" altLang="en-US" sz="2000" dirty="0"/>
              <a:t>归并排序</a:t>
            </a:r>
            <a:r>
              <a:rPr lang="zh-CN" altLang="en-US" sz="2000" dirty="0" smtClean="0"/>
              <a:t>和堆</a:t>
            </a:r>
            <a:r>
              <a:rPr lang="zh-CN" altLang="en-US" sz="2000" dirty="0"/>
              <a:t>排序；</a:t>
            </a:r>
            <a:endParaRPr lang="en-US" altLang="zh-CN" sz="20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 smtClean="0"/>
          </a:p>
        </p:txBody>
      </p:sp>
      <p:sp>
        <p:nvSpPr>
          <p:cNvPr id="2" name="矩形 1"/>
          <p:cNvSpPr/>
          <p:nvPr/>
        </p:nvSpPr>
        <p:spPr bwMode="auto">
          <a:xfrm>
            <a:off x="7657" y="3140968"/>
            <a:ext cx="9090056" cy="18722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4209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538163" y="1339850"/>
            <a:ext cx="8137525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数据表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(Data List)</a:t>
            </a:r>
            <a:r>
              <a:rPr lang="zh-CN" altLang="en-US" sz="2600" b="0" dirty="0" smtClean="0">
                <a:ea typeface="黑体" panose="02010609060101010101" pitchFamily="49" charset="-122"/>
              </a:rPr>
              <a:t>：</a:t>
            </a:r>
            <a:r>
              <a:rPr lang="zh-CN" altLang="en-US" sz="2600" dirty="0" smtClean="0"/>
              <a:t>它是待排序数据元素（或记录）的有限集合。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关键码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(Key)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 smtClean="0">
                <a:latin typeface="楷体_GB2312" pitchFamily="49" charset="-122"/>
              </a:rPr>
              <a:t>数据元素中可用来区分数据元素的一个或多个属性域称为关键码。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pitchFamily="49" charset="-122"/>
              </a:rPr>
              <a:t>排序码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(Sort Key)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dirty="0" smtClean="0">
                <a:latin typeface="楷体_GB2312" pitchFamily="49" charset="-122"/>
              </a:rPr>
              <a:t>在排序过程中，将作为排序依据的关键码称为排序码。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990033"/>
                </a:solidFill>
                <a:latin typeface="楷体_GB2312" pitchFamily="49" charset="-122"/>
              </a:rPr>
              <a:t>     </a:t>
            </a:r>
            <a:r>
              <a:rPr lang="zh-CN" altLang="en-US" sz="2400" dirty="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 smtClean="0">
                <a:solidFill>
                  <a:srgbClr val="990033"/>
                </a:solidFill>
                <a:latin typeface="楷体_GB2312" pitchFamily="49" charset="-122"/>
              </a:rPr>
              <a:t>主排序</a:t>
            </a:r>
            <a:r>
              <a:rPr lang="zh-CN" altLang="en-US" sz="2400" dirty="0" smtClean="0">
                <a:solidFill>
                  <a:srgbClr val="990033"/>
                </a:solidFill>
                <a:latin typeface="Times New Roman" panose="02020603050405020304" pitchFamily="18" charset="0"/>
              </a:rPr>
              <a:t>码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solidFill>
                  <a:srgbClr val="FF7C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zh-CN" altLang="en-US" sz="2400" dirty="0" smtClean="0">
                <a:solidFill>
                  <a:srgbClr val="990033"/>
                </a:solidFill>
                <a:latin typeface="Times New Roman" panose="02020603050405020304" pitchFamily="18" charset="0"/>
              </a:rPr>
              <a:t>次排序码</a:t>
            </a:r>
            <a:endParaRPr lang="zh-CN" altLang="en-US" sz="2600" dirty="0" smtClean="0">
              <a:latin typeface="楷体_GB2312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 smtClean="0">
                <a:latin typeface="楷体_GB2312" pitchFamily="49" charset="-122"/>
              </a:rPr>
              <a:t>每个数据表用哪个属性域</a:t>
            </a:r>
            <a:endParaRPr lang="en-US" altLang="zh-CN" sz="2600" dirty="0" smtClean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 smtClean="0">
                <a:latin typeface="楷体_GB2312" pitchFamily="49" charset="-122"/>
              </a:rPr>
              <a:t>作为排序码，要视具体的应</a:t>
            </a:r>
            <a:endParaRPr lang="en-US" altLang="zh-CN" sz="2600" dirty="0" smtClean="0">
              <a:latin typeface="楷体_GB2312" pitchFamily="49" charset="-122"/>
            </a:endParaRPr>
          </a:p>
          <a:p>
            <a:pPr marL="0" indent="0"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 smtClean="0">
                <a:latin typeface="楷体_GB2312" pitchFamily="49" charset="-122"/>
              </a:rPr>
              <a:t>用需要而定。</a:t>
            </a:r>
          </a:p>
        </p:txBody>
      </p:sp>
      <p:sp>
        <p:nvSpPr>
          <p:cNvPr id="20483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9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white">
          <a:xfrm>
            <a:off x="179388" y="333375"/>
            <a:ext cx="38877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</a:t>
            </a:r>
          </a:p>
        </p:txBody>
      </p:sp>
      <p:grpSp>
        <p:nvGrpSpPr>
          <p:cNvPr id="20491" name="Group 98"/>
          <p:cNvGrpSpPr>
            <a:grpSpLocks/>
          </p:cNvGrpSpPr>
          <p:nvPr/>
        </p:nvGrpSpPr>
        <p:grpSpPr bwMode="auto">
          <a:xfrm>
            <a:off x="5724525" y="4581525"/>
            <a:ext cx="3384550" cy="2306638"/>
            <a:chOff x="-3" y="-3"/>
            <a:chExt cx="3078" cy="2267"/>
          </a:xfrm>
        </p:grpSpPr>
        <p:grpSp>
          <p:nvGrpSpPr>
            <p:cNvPr id="20496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20498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7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499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94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5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0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3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1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2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3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6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4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84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5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82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6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7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8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8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09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0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72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1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70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2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8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3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4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5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62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6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6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7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8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8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6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19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0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52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1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50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2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3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6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4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44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0525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1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2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  <p:sp>
              <p:nvSpPr>
                <p:cNvPr id="43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3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>
          <a:xfrm>
            <a:off x="4859338" y="6062663"/>
            <a:ext cx="792162" cy="0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4932363" y="5694363"/>
            <a:ext cx="701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记录</a:t>
            </a:r>
          </a:p>
        </p:txBody>
      </p:sp>
      <p:sp>
        <p:nvSpPr>
          <p:cNvPr id="100" name="矩形 99"/>
          <p:cNvSpPr/>
          <p:nvPr/>
        </p:nvSpPr>
        <p:spPr>
          <a:xfrm>
            <a:off x="7524750" y="4005263"/>
            <a:ext cx="9588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关键码</a:t>
            </a:r>
            <a:endParaRPr lang="zh-CN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459788" y="3933825"/>
            <a:ext cx="0" cy="5746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395288" y="1196975"/>
            <a:ext cx="80645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</a:t>
            </a:r>
            <a:r>
              <a:rPr lang="en-US" altLang="zh-CN" sz="2600" smtClean="0">
                <a:latin typeface="Times New Roman" panose="02020603050405020304" pitchFamily="18" charset="0"/>
                <a:ea typeface="黑体" panose="02010609060101010101" pitchFamily="49" charset="-122"/>
              </a:rPr>
              <a:t>(Sorting)</a:t>
            </a:r>
            <a:r>
              <a:rPr lang="zh-CN" altLang="en-US" sz="2600" smtClean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zh-CN" altLang="en-US" sz="2600" smtClean="0">
                <a:latin typeface="Times New Roman" panose="02020603050405020304" pitchFamily="18" charset="0"/>
              </a:rPr>
              <a:t>就是将一个数据元素的任意序列，重新排列成一个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按排序码有序</a:t>
            </a:r>
            <a:r>
              <a:rPr lang="zh-CN" altLang="en-US" sz="2600" smtClean="0">
                <a:latin typeface="Times New Roman" panose="02020603050405020304" pitchFamily="18" charset="0"/>
              </a:rPr>
              <a:t>的序列的操作过程。</a:t>
            </a:r>
            <a:endParaRPr lang="zh-CN" altLang="en-US" sz="2600" smtClean="0">
              <a:latin typeface="楷体_GB2312" pitchFamily="49" charset="-122"/>
            </a:endParaRP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827088" y="2205038"/>
            <a:ext cx="78486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给定含有</a:t>
            </a:r>
            <a:r>
              <a:rPr lang="en-US" altLang="en-US" sz="2600" smtClean="0">
                <a:latin typeface="Times New Roman" panose="02020603050405020304" pitchFamily="18" charset="0"/>
              </a:rPr>
              <a:t>n</a:t>
            </a:r>
            <a:r>
              <a:rPr lang="zh-CN" altLang="en-US" sz="2600" smtClean="0">
                <a:latin typeface="Times New Roman" panose="02020603050405020304" pitchFamily="18" charset="0"/>
              </a:rPr>
              <a:t>个数据元素的序列为 </a:t>
            </a:r>
            <a:r>
              <a:rPr lang="en-US" altLang="zh-CN" sz="2600" smtClean="0">
                <a:latin typeface="Times New Roman" panose="02020603050405020304" pitchFamily="18" charset="0"/>
              </a:rPr>
              <a:t>{ </a:t>
            </a:r>
            <a:r>
              <a:rPr lang="en-US" altLang="en-US" sz="2600" smtClean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0</a:t>
            </a:r>
            <a:r>
              <a:rPr lang="en-US" altLang="en-US" sz="2600" smtClean="0">
                <a:latin typeface="Times New Roman" panose="02020603050405020304" pitchFamily="18" charset="0"/>
              </a:rPr>
              <a:t>, R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1</a:t>
            </a:r>
            <a:r>
              <a:rPr lang="en-US" altLang="en-US" sz="2600" smtClean="0">
                <a:latin typeface="Times New Roman" panose="02020603050405020304" pitchFamily="18" charset="0"/>
              </a:rPr>
              <a:t>, …, R</a:t>
            </a:r>
            <a:r>
              <a:rPr lang="en-US" altLang="en-US" sz="2600" baseline="-25000" smtClean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-1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en-US" sz="2600" smtClean="0">
                <a:latin typeface="Times New Roman" panose="02020603050405020304" pitchFamily="18" charset="0"/>
              </a:rPr>
              <a:t>}</a:t>
            </a:r>
            <a:endParaRPr lang="zh-CN" altLang="en-US" sz="260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    相应的排序码为</a:t>
            </a:r>
            <a:r>
              <a:rPr lang="en-US" altLang="zh-CN" sz="2600" smtClean="0">
                <a:latin typeface="Times New Roman" panose="02020603050405020304" pitchFamily="18" charset="0"/>
              </a:rPr>
              <a:t>{ </a:t>
            </a:r>
            <a:r>
              <a:rPr lang="en-US" altLang="en-US" sz="2600" smtClean="0">
                <a:latin typeface="Times New Roman" panose="02020603050405020304" pitchFamily="18" charset="0"/>
              </a:rPr>
              <a:t>K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0</a:t>
            </a:r>
            <a:r>
              <a:rPr lang="en-US" altLang="en-US" sz="2600" smtClean="0">
                <a:latin typeface="Times New Roman" panose="02020603050405020304" pitchFamily="18" charset="0"/>
              </a:rPr>
              <a:t>, K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1</a:t>
            </a:r>
            <a:r>
              <a:rPr lang="en-US" altLang="en-US" sz="2600" smtClean="0">
                <a:latin typeface="Times New Roman" panose="02020603050405020304" pitchFamily="18" charset="0"/>
              </a:rPr>
              <a:t>, …, K</a:t>
            </a:r>
            <a:r>
              <a:rPr lang="en-US" altLang="en-US" sz="2600" baseline="-25000" smtClean="0">
                <a:latin typeface="Times New Roman" panose="02020603050405020304" pitchFamily="18" charset="0"/>
              </a:rPr>
              <a:t>n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-1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en-US" sz="2600" smtClean="0">
                <a:latin typeface="Times New Roman" panose="02020603050405020304" pitchFamily="18" charset="0"/>
              </a:rPr>
              <a:t>}</a:t>
            </a:r>
            <a:endParaRPr lang="en-US" altLang="zh-CN" sz="260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排序的目的：确定</a:t>
            </a:r>
            <a:r>
              <a:rPr lang="en-US" altLang="zh-CN" sz="2600" smtClean="0">
                <a:latin typeface="Times New Roman" panose="02020603050405020304" pitchFamily="18" charset="0"/>
              </a:rPr>
              <a:t>0</a:t>
            </a:r>
            <a:r>
              <a:rPr lang="en-US" altLang="en-US" sz="2600" smtClean="0">
                <a:latin typeface="Times New Roman" panose="02020603050405020304" pitchFamily="18" charset="0"/>
              </a:rPr>
              <a:t>, </a:t>
            </a:r>
            <a:r>
              <a:rPr lang="en-US" altLang="zh-CN" sz="2600" smtClean="0">
                <a:latin typeface="Times New Roman" panose="02020603050405020304" pitchFamily="18" charset="0"/>
              </a:rPr>
              <a:t>1</a:t>
            </a:r>
            <a:r>
              <a:rPr lang="en-US" altLang="en-US" sz="2600" smtClean="0">
                <a:latin typeface="Times New Roman" panose="02020603050405020304" pitchFamily="18" charset="0"/>
              </a:rPr>
              <a:t>, …, </a:t>
            </a:r>
            <a:r>
              <a:rPr lang="en-US" altLang="zh-CN" sz="2600" smtClean="0">
                <a:latin typeface="Times New Roman" panose="02020603050405020304" pitchFamily="18" charset="0"/>
              </a:rPr>
              <a:t>n-1</a:t>
            </a:r>
            <a:r>
              <a:rPr lang="zh-CN" altLang="en-US" sz="2600" smtClean="0">
                <a:latin typeface="Times New Roman" panose="02020603050405020304" pitchFamily="18" charset="0"/>
              </a:rPr>
              <a:t>的一种排列</a:t>
            </a:r>
            <a:r>
              <a:rPr lang="en-US" altLang="zh-CN" sz="2600" smtClean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[0]</a:t>
            </a:r>
            <a:r>
              <a:rPr lang="en-US" altLang="zh-CN" sz="2600" smtClean="0">
                <a:latin typeface="Times New Roman" panose="02020603050405020304" pitchFamily="18" charset="0"/>
              </a:rPr>
              <a:t>, p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[1]</a:t>
            </a:r>
            <a:r>
              <a:rPr lang="en-US" altLang="zh-CN" sz="2600" smtClean="0">
                <a:latin typeface="Times New Roman" panose="02020603050405020304" pitchFamily="18" charset="0"/>
              </a:rPr>
              <a:t>, </a:t>
            </a:r>
            <a:r>
              <a:rPr lang="en-US" altLang="en-US" sz="2600" smtClean="0">
                <a:latin typeface="Times New Roman" panose="02020603050405020304" pitchFamily="18" charset="0"/>
              </a:rPr>
              <a:t>…, </a:t>
            </a:r>
            <a:r>
              <a:rPr lang="en-US" altLang="zh-CN" sz="2600" smtClean="0">
                <a:latin typeface="Times New Roman" panose="02020603050405020304" pitchFamily="18" charset="0"/>
              </a:rPr>
              <a:t>p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[n-1]</a:t>
            </a:r>
            <a:r>
              <a:rPr lang="zh-CN" altLang="en-US" sz="2600" smtClean="0">
                <a:latin typeface="Times New Roman" panose="02020603050405020304" pitchFamily="18" charset="0"/>
              </a:rPr>
              <a:t>，使得对应数据元素按排序码有序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solidFill>
                  <a:srgbClr val="CC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200" smtClean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</a:t>
            </a:r>
            <a:r>
              <a:rPr lang="zh-CN" altLang="en-US" sz="2400" smtClean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smtClean="0">
                <a:latin typeface="Times New Roman" panose="02020603050405020304" pitchFamily="18" charset="0"/>
              </a:rPr>
              <a:t>形成新的有序序列</a:t>
            </a:r>
            <a:r>
              <a:rPr lang="en-US" altLang="zh-CN" sz="2400" smtClean="0">
                <a:latin typeface="Times New Roman" panose="02020603050405020304" pitchFamily="18" charset="0"/>
              </a:rPr>
              <a:t>{ </a:t>
            </a:r>
            <a:r>
              <a:rPr lang="en-US" altLang="en-US" sz="2400" smtClean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p[0]</a:t>
            </a:r>
            <a:r>
              <a:rPr lang="en-US" altLang="en-US" sz="2400" smtClean="0">
                <a:latin typeface="Times New Roman" panose="02020603050405020304" pitchFamily="18" charset="0"/>
              </a:rPr>
              <a:t>, R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p[1]</a:t>
            </a:r>
            <a:r>
              <a:rPr lang="en-US" altLang="en-US" sz="2400" smtClean="0">
                <a:latin typeface="Times New Roman" panose="02020603050405020304" pitchFamily="18" charset="0"/>
              </a:rPr>
              <a:t>, …, R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p[n-1]</a:t>
            </a:r>
            <a:r>
              <a:rPr lang="en-US" altLang="zh-CN" sz="2400" smtClean="0">
                <a:latin typeface="Times New Roman" panose="02020603050405020304" pitchFamily="18" charset="0"/>
              </a:rPr>
              <a:t> </a:t>
            </a:r>
            <a:r>
              <a:rPr lang="en-US" altLang="en-US" sz="2400" smtClean="0">
                <a:latin typeface="Times New Roman" panose="02020603050405020304" pitchFamily="18" charset="0"/>
              </a:rPr>
              <a:t>}</a:t>
            </a:r>
            <a:endParaRPr lang="zh-CN" altLang="en-US" sz="240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        </a:t>
            </a:r>
            <a:r>
              <a:rPr lang="zh-CN" altLang="en-US" sz="1200" smtClean="0">
                <a:solidFill>
                  <a:srgbClr val="008000"/>
                </a:solidFill>
                <a:latin typeface="楷体_GB2312" pitchFamily="49" charset="-122"/>
                <a:cs typeface="Times New Roman" panose="02020603050405020304" pitchFamily="18" charset="0"/>
              </a:rPr>
              <a:t>◆ </a:t>
            </a:r>
            <a:r>
              <a:rPr lang="zh-CN" altLang="en-US" sz="2400" smtClean="0">
                <a:latin typeface="Times New Roman" panose="02020603050405020304" pitchFamily="18" charset="0"/>
              </a:rPr>
              <a:t>相应排序码为</a:t>
            </a:r>
            <a:r>
              <a:rPr lang="en-US" altLang="zh-CN" sz="2400" smtClean="0">
                <a:latin typeface="Times New Roman" panose="02020603050405020304" pitchFamily="18" charset="0"/>
              </a:rPr>
              <a:t>{ 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p[0]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p[1]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smtClean="0">
                <a:latin typeface="Times New Roman" panose="02020603050405020304" pitchFamily="18" charset="0"/>
              </a:rPr>
              <a:t>…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p[n-1]</a:t>
            </a:r>
            <a:r>
              <a:rPr lang="en-US" altLang="en-US" sz="2400" smtClean="0">
                <a:latin typeface="Times New Roman" panose="02020603050405020304" pitchFamily="18" charset="0"/>
              </a:rPr>
              <a:t> }</a:t>
            </a:r>
            <a:endParaRPr lang="en-US" altLang="zh-CN" sz="240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排序码的顺序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smtClean="0">
                <a:latin typeface="Times New Roman" panose="02020603050405020304" pitchFamily="18" charset="0"/>
              </a:rPr>
              <a:t>        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p[0]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p[1]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smtClean="0">
                <a:latin typeface="Times New Roman" panose="02020603050405020304" pitchFamily="18" charset="0"/>
              </a:rPr>
              <a:t>…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p[n-1]</a:t>
            </a:r>
            <a:r>
              <a:rPr lang="zh-CN" altLang="en-US" sz="2400" smtClean="0">
                <a:latin typeface="Times New Roman" panose="02020603050405020304" pitchFamily="18" charset="0"/>
              </a:rPr>
              <a:t> ，称为</a:t>
            </a:r>
            <a:r>
              <a:rPr lang="zh-CN" altLang="en-US" sz="240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非递减</a:t>
            </a:r>
            <a:r>
              <a:rPr lang="zh-CN" altLang="en-US" sz="2400" smtClean="0">
                <a:latin typeface="Times New Roman" panose="02020603050405020304" pitchFamily="18" charset="0"/>
              </a:rPr>
              <a:t>有序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latin typeface="楷体_GB2312" pitchFamily="49" charset="-122"/>
              </a:rPr>
              <a:t>    或 </a:t>
            </a:r>
            <a:r>
              <a:rPr lang="en-US" altLang="zh-CN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p[0]</a:t>
            </a:r>
            <a:r>
              <a:rPr lang="en-US" altLang="en-US" sz="2400" smtClean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p[1] </a:t>
            </a:r>
            <a:r>
              <a:rPr lang="en-US" altLang="en-US" sz="2400" smtClean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smtClean="0">
                <a:latin typeface="Times New Roman" panose="02020603050405020304" pitchFamily="18" charset="0"/>
              </a:rPr>
              <a:t>…</a:t>
            </a:r>
            <a:r>
              <a:rPr lang="en-US" altLang="en-US" sz="2400" smtClean="0">
                <a:latin typeface="楷体_GB2312" pitchFamily="49" charset="-122"/>
                <a:cs typeface="Times New Roman" panose="02020603050405020304" pitchFamily="18" charset="0"/>
              </a:rPr>
              <a:t>≥</a:t>
            </a:r>
            <a:r>
              <a:rPr lang="en-US" altLang="en-US" sz="2400" smtClean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smtClean="0">
                <a:latin typeface="Times New Roman" panose="02020603050405020304" pitchFamily="18" charset="0"/>
              </a:rPr>
              <a:t>p[n-1]</a:t>
            </a:r>
            <a:r>
              <a:rPr lang="zh-CN" altLang="en-US" sz="2400" smtClean="0">
                <a:latin typeface="Times New Roman" panose="02020603050405020304" pitchFamily="18" charset="0"/>
              </a:rPr>
              <a:t>，称为</a:t>
            </a:r>
            <a:r>
              <a:rPr lang="zh-CN" altLang="en-US" sz="240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非递增</a:t>
            </a:r>
            <a:r>
              <a:rPr lang="zh-CN" altLang="en-US" sz="2400" smtClean="0">
                <a:latin typeface="Times New Roman" panose="02020603050405020304" pitchFamily="18" charset="0"/>
              </a:rPr>
              <a:t>有序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0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1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13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1514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white">
          <a:xfrm>
            <a:off x="179388" y="333375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5288" y="1439863"/>
            <a:ext cx="85693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正序、逆序</a:t>
            </a:r>
            <a:endParaRPr lang="zh-CN" altLang="en-US" sz="2600" smtClean="0">
              <a:latin typeface="楷体_GB2312" pitchFamily="49" charset="-122"/>
            </a:endParaRP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801688" y="2232025"/>
            <a:ext cx="777557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正序</a:t>
            </a:r>
            <a:r>
              <a:rPr lang="zh-CN" altLang="en-US" sz="260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>
                <a:latin typeface="Times New Roman" panose="02020603050405020304" pitchFamily="18" charset="0"/>
              </a:rPr>
              <a:t>序列：待排序列正好符合排序要求。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600">
                <a:latin typeface="Times New Roman" panose="02020603050405020304" pitchFamily="18" charset="0"/>
                <a:ea typeface="黑体" panose="02010609060101010101" pitchFamily="49" charset="-122"/>
              </a:rPr>
              <a:t>逆序</a:t>
            </a:r>
            <a:r>
              <a:rPr lang="zh-CN" altLang="en-US" sz="260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600">
                <a:latin typeface="Times New Roman" panose="02020603050405020304" pitchFamily="18" charset="0"/>
              </a:rPr>
              <a:t>序列：把待排序列逆转过来，正好符合排序要求。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例如，将下列序列排成非递减有序序列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 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</p:txBody>
      </p:sp>
      <p:sp>
        <p:nvSpPr>
          <p:cNvPr id="92168" name="AutoShape 8"/>
          <p:cNvSpPr>
            <a:spLocks noChangeArrowheads="1"/>
          </p:cNvSpPr>
          <p:nvPr/>
        </p:nvSpPr>
        <p:spPr bwMode="auto">
          <a:xfrm>
            <a:off x="6346825" y="4248150"/>
            <a:ext cx="1511300" cy="576263"/>
          </a:xfrm>
          <a:prstGeom prst="wedgeRoundRectCallout">
            <a:avLst>
              <a:gd name="adj1" fmla="val -106407"/>
              <a:gd name="adj2" fmla="val -2686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正序！</a:t>
            </a: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6346825" y="5040313"/>
            <a:ext cx="1511300" cy="576262"/>
          </a:xfrm>
          <a:prstGeom prst="wedgeRoundRectCallout">
            <a:avLst>
              <a:gd name="adj1" fmla="val -107565"/>
              <a:gd name="adj2" fmla="val -7038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0" rIns="0" bIns="0" anchor="b"/>
          <a:lstStyle/>
          <a:p>
            <a:pPr algn="ctr" eaLnBrk="1" hangingPunct="1">
              <a:defRPr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" panose="02010609060101010101" pitchFamily="49" charset="-122"/>
              </a:rPr>
              <a:t>  逆序！</a:t>
            </a:r>
          </a:p>
        </p:txBody>
      </p:sp>
      <p:sp>
        <p:nvSpPr>
          <p:cNvPr id="22534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3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3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39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54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white">
          <a:xfrm>
            <a:off x="179388" y="333375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395288" y="1439863"/>
            <a:ext cx="8569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排序算法的稳定性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 smtClean="0">
              <a:latin typeface="楷体_GB2312" pitchFamily="49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779463" y="2232025"/>
            <a:ext cx="806608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待排序列中存在多个具有相同排序码的数据元素</a:t>
            </a:r>
          </a:p>
          <a:p>
            <a:pPr algn="just">
              <a:lnSpc>
                <a:spcPct val="105000"/>
              </a:lnSpc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排序后，这些数据元素的相对次序保持不变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endParaRPr lang="zh-CN" altLang="en-US" sz="80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例如，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08</a:t>
            </a: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3100" b="0">
                <a:latin typeface="Times New Roman" panose="02020603050405020304" pitchFamily="18" charset="0"/>
              </a:rPr>
              <a:t>         →</a:t>
            </a:r>
            <a:r>
              <a:rPr lang="en-US" altLang="zh-CN" sz="2600">
                <a:latin typeface="Times New Roman" panose="02020603050405020304" pitchFamily="18" charset="0"/>
              </a:rPr>
              <a:t> 08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16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21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0000CC"/>
                </a:solidFill>
                <a:latin typeface="Times New Roman" panose="02020603050405020304" pitchFamily="18" charset="0"/>
              </a:rPr>
              <a:t>25*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solidFill>
                  <a:srgbClr val="FF3300"/>
                </a:solidFill>
                <a:latin typeface="Times New Roman" panose="02020603050405020304" pitchFamily="18" charset="0"/>
              </a:rPr>
              <a:t>25</a:t>
            </a:r>
            <a:r>
              <a:rPr lang="zh-CN" altLang="en-US" sz="2600">
                <a:latin typeface="Times New Roman" panose="02020603050405020304" pitchFamily="18" charset="0"/>
              </a:rPr>
              <a:t>，</a:t>
            </a:r>
            <a:r>
              <a:rPr lang="en-US" altLang="zh-CN" sz="2600">
                <a:latin typeface="Times New Roman" panose="02020603050405020304" pitchFamily="18" charset="0"/>
              </a:rPr>
              <a:t>49 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不稳定！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5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5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6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61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3562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white">
          <a:xfrm>
            <a:off x="179388" y="333375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CC"/>
                </a:solidFill>
              </a:rPr>
              <a:t>稳定性的意义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90365"/>
            <a:ext cx="8424936" cy="5042148"/>
          </a:xfrm>
        </p:spPr>
        <p:txBody>
          <a:bodyPr/>
          <a:lstStyle/>
          <a:p>
            <a:r>
              <a:rPr lang="zh-CN" altLang="en-US" sz="1800" dirty="0"/>
              <a:t>如果只是简单的进行数字的排序，那么稳定性将毫无意义。</a:t>
            </a:r>
          </a:p>
          <a:p>
            <a:r>
              <a:rPr lang="zh-CN" altLang="en-US" sz="1800" dirty="0"/>
              <a:t>如果排序的内容仅仅是一个复杂对象的某一个数字属性，那么稳定性依旧将毫无意义</a:t>
            </a:r>
          </a:p>
          <a:p>
            <a:r>
              <a:rPr lang="zh-CN" altLang="en-US" sz="1800" dirty="0"/>
              <a:t>如果要排序的内容是一个复杂对象的多个数字属性，但是其原本的初始顺序毫无意义，那么稳定性依旧将毫无意义。</a:t>
            </a:r>
          </a:p>
          <a:p>
            <a:r>
              <a:rPr lang="zh-CN" altLang="en-US" sz="1800" dirty="0"/>
              <a:t>除非要排序的内容是一个复杂对象的多个数字属性，且其原本的初始顺序存在意义，那么我们需要在二次排序的基础上保持原有排序的意义，才需要使用到稳定性的算法，例如要排序的内容是一组原本按照价格高低排序的对象，如今需要按照销量高低排序，使用稳定性算法，可以使得想同销量的对象依旧保持着价格高低的排序展现，只有销量不同的才会重新排序。（当然，如果需求不需要保持初始的排序意义，那么使用稳定性算法依旧将毫无意义）</a:t>
            </a:r>
          </a:p>
          <a:p>
            <a:r>
              <a:rPr lang="zh-CN" altLang="en-US" sz="1800" dirty="0"/>
              <a:t>换句话说，</a:t>
            </a:r>
            <a:r>
              <a:rPr lang="zh-CN" altLang="en-US" sz="1800" dirty="0">
                <a:solidFill>
                  <a:srgbClr val="C00000"/>
                </a:solidFill>
              </a:rPr>
              <a:t>以某种关键字的方式排序后，能不影响到其他关键字原来排序结果的方法就是稳定的</a:t>
            </a:r>
            <a:r>
              <a:rPr lang="zh-CN" altLang="en-US" sz="1800" dirty="0"/>
              <a:t>，比如一开始按照价格高低排序结果为 </a:t>
            </a:r>
            <a:r>
              <a:rPr lang="en-US" altLang="zh-CN" sz="1800" dirty="0"/>
              <a:t>a(10</a:t>
            </a:r>
            <a:r>
              <a:rPr lang="zh-CN" altLang="en-US" sz="1800" dirty="0"/>
              <a:t>元，卖了</a:t>
            </a:r>
            <a:r>
              <a:rPr lang="en-US" altLang="zh-CN" sz="1800" dirty="0"/>
              <a:t>5</a:t>
            </a:r>
            <a:r>
              <a:rPr lang="zh-CN" altLang="en-US" sz="1800" dirty="0"/>
              <a:t>个</a:t>
            </a:r>
            <a:r>
              <a:rPr lang="en-US" altLang="zh-CN" sz="1800" dirty="0"/>
              <a:t>) </a:t>
            </a:r>
            <a:r>
              <a:rPr lang="en-US" altLang="zh-CN" sz="1800" dirty="0">
                <a:solidFill>
                  <a:srgbClr val="0000CC"/>
                </a:solidFill>
              </a:rPr>
              <a:t>b(8</a:t>
            </a:r>
            <a:r>
              <a:rPr lang="zh-CN" altLang="en-US" sz="1800" dirty="0">
                <a:solidFill>
                  <a:srgbClr val="0000CC"/>
                </a:solidFill>
              </a:rPr>
              <a:t>元，卖了</a:t>
            </a:r>
            <a:r>
              <a:rPr lang="en-US" altLang="zh-CN" sz="1800" dirty="0">
                <a:solidFill>
                  <a:srgbClr val="0000CC"/>
                </a:solidFill>
              </a:rPr>
              <a:t>20</a:t>
            </a:r>
            <a:r>
              <a:rPr lang="zh-CN" altLang="en-US" sz="1800" dirty="0">
                <a:solidFill>
                  <a:srgbClr val="0000CC"/>
                </a:solidFill>
              </a:rPr>
              <a:t>个</a:t>
            </a:r>
            <a:r>
              <a:rPr lang="en-US" altLang="zh-CN" sz="1800" dirty="0">
                <a:solidFill>
                  <a:srgbClr val="0000CC"/>
                </a:solidFill>
              </a:rPr>
              <a:t>) c(6</a:t>
            </a:r>
            <a:r>
              <a:rPr lang="zh-CN" altLang="en-US" sz="1800" dirty="0">
                <a:solidFill>
                  <a:srgbClr val="0000CC"/>
                </a:solidFill>
              </a:rPr>
              <a:t>元，卖了</a:t>
            </a:r>
            <a:r>
              <a:rPr lang="en-US" altLang="zh-CN" sz="1800" dirty="0">
                <a:solidFill>
                  <a:srgbClr val="0000CC"/>
                </a:solidFill>
              </a:rPr>
              <a:t>20</a:t>
            </a:r>
            <a:r>
              <a:rPr lang="zh-CN" altLang="en-US" sz="1800" dirty="0">
                <a:solidFill>
                  <a:srgbClr val="0000CC"/>
                </a:solidFill>
              </a:rPr>
              <a:t>个</a:t>
            </a:r>
            <a:r>
              <a:rPr lang="en-US" altLang="zh-CN" sz="1800" dirty="0">
                <a:solidFill>
                  <a:srgbClr val="0000CC"/>
                </a:solidFill>
              </a:rPr>
              <a:t>) </a:t>
            </a:r>
            <a:r>
              <a:rPr lang="en-US" altLang="zh-CN" sz="1800" dirty="0"/>
              <a:t>d(4</a:t>
            </a:r>
            <a:r>
              <a:rPr lang="zh-CN" altLang="en-US" sz="1800" dirty="0"/>
              <a:t>元，卖了</a:t>
            </a:r>
            <a:r>
              <a:rPr lang="en-US" altLang="zh-CN" sz="1800" dirty="0"/>
              <a:t>30</a:t>
            </a:r>
            <a:r>
              <a:rPr lang="zh-CN" altLang="en-US" sz="1800" dirty="0"/>
              <a:t>个</a:t>
            </a:r>
            <a:r>
              <a:rPr lang="en-US" altLang="zh-CN" sz="1800" dirty="0"/>
              <a:t>),</a:t>
            </a:r>
            <a:r>
              <a:rPr lang="zh-CN" altLang="en-US" sz="1800" dirty="0"/>
              <a:t>则按照销量</a:t>
            </a:r>
            <a:r>
              <a:rPr lang="zh-CN" altLang="en-US" sz="1800" dirty="0" smtClean="0"/>
              <a:t>重排序后</a:t>
            </a:r>
            <a:r>
              <a:rPr lang="zh-CN" altLang="en-US" sz="1800" dirty="0"/>
              <a:t>如果保持 </a:t>
            </a:r>
            <a:r>
              <a:rPr lang="en-US" altLang="zh-CN" sz="1800" dirty="0"/>
              <a:t>d(30</a:t>
            </a:r>
            <a:r>
              <a:rPr lang="zh-CN" altLang="en-US" sz="1800" dirty="0"/>
              <a:t>个</a:t>
            </a:r>
            <a:r>
              <a:rPr lang="en-US" altLang="zh-CN" sz="1800" dirty="0"/>
              <a:t>,</a:t>
            </a:r>
            <a:r>
              <a:rPr lang="zh-CN" altLang="en-US" sz="1800" dirty="0"/>
              <a:t>价格为</a:t>
            </a:r>
            <a:r>
              <a:rPr lang="en-US" altLang="zh-CN" sz="1800" dirty="0"/>
              <a:t>4</a:t>
            </a:r>
            <a:r>
              <a:rPr lang="zh-CN" altLang="en-US" sz="1800" dirty="0"/>
              <a:t>元</a:t>
            </a:r>
            <a:r>
              <a:rPr lang="en-US" altLang="zh-CN" sz="1800" dirty="0"/>
              <a:t>) </a:t>
            </a:r>
            <a:r>
              <a:rPr lang="en-US" altLang="zh-CN" sz="1800" dirty="0">
                <a:solidFill>
                  <a:srgbClr val="0000CC"/>
                </a:solidFill>
              </a:rPr>
              <a:t>b(20</a:t>
            </a:r>
            <a:r>
              <a:rPr lang="zh-CN" altLang="en-US" sz="1800" dirty="0">
                <a:solidFill>
                  <a:srgbClr val="0000CC"/>
                </a:solidFill>
              </a:rPr>
              <a:t>个，价格为</a:t>
            </a:r>
            <a:r>
              <a:rPr lang="en-US" altLang="zh-CN" sz="1800" dirty="0">
                <a:solidFill>
                  <a:srgbClr val="0000CC"/>
                </a:solidFill>
              </a:rPr>
              <a:t>8</a:t>
            </a:r>
            <a:r>
              <a:rPr lang="zh-CN" altLang="en-US" sz="1800" dirty="0">
                <a:solidFill>
                  <a:srgbClr val="0000CC"/>
                </a:solidFill>
              </a:rPr>
              <a:t>元</a:t>
            </a:r>
            <a:r>
              <a:rPr lang="en-US" altLang="zh-CN" sz="1800" dirty="0">
                <a:solidFill>
                  <a:srgbClr val="0000CC"/>
                </a:solidFill>
              </a:rPr>
              <a:t>) c(20</a:t>
            </a:r>
            <a:r>
              <a:rPr lang="zh-CN" altLang="en-US" sz="1800" dirty="0">
                <a:solidFill>
                  <a:srgbClr val="0000CC"/>
                </a:solidFill>
              </a:rPr>
              <a:t>个，价格为</a:t>
            </a:r>
            <a:r>
              <a:rPr lang="en-US" altLang="zh-CN" sz="1800" dirty="0">
                <a:solidFill>
                  <a:srgbClr val="0000CC"/>
                </a:solidFill>
              </a:rPr>
              <a:t>6</a:t>
            </a:r>
            <a:r>
              <a:rPr lang="zh-CN" altLang="en-US" sz="1800" dirty="0">
                <a:solidFill>
                  <a:srgbClr val="0000CC"/>
                </a:solidFill>
              </a:rPr>
              <a:t>元</a:t>
            </a:r>
            <a:r>
              <a:rPr lang="en-US" altLang="zh-CN" sz="1800" dirty="0">
                <a:solidFill>
                  <a:srgbClr val="0000CC"/>
                </a:solidFill>
              </a:rPr>
              <a:t>) </a:t>
            </a:r>
            <a:r>
              <a:rPr lang="en-US" altLang="zh-CN" sz="1800" dirty="0"/>
              <a:t>a(5</a:t>
            </a:r>
            <a:r>
              <a:rPr lang="zh-CN" altLang="en-US" sz="1800" dirty="0"/>
              <a:t>个，价格为</a:t>
            </a:r>
            <a:r>
              <a:rPr lang="en-US" altLang="zh-CN" sz="1800" dirty="0"/>
              <a:t>10</a:t>
            </a:r>
            <a:r>
              <a:rPr lang="zh-CN" altLang="en-US" sz="1800" dirty="0"/>
              <a:t>元</a:t>
            </a:r>
            <a:r>
              <a:rPr lang="en-US" altLang="zh-CN" sz="1800" dirty="0"/>
              <a:t>)</a:t>
            </a:r>
            <a:r>
              <a:rPr lang="zh-CN" altLang="en-US" sz="1800" dirty="0"/>
              <a:t>，则说明该方法为稳定的，而如果出现</a:t>
            </a:r>
            <a:r>
              <a:rPr lang="en-US" altLang="zh-CN" sz="1800" dirty="0"/>
              <a:t>c</a:t>
            </a:r>
            <a:r>
              <a:rPr lang="zh-CN" altLang="en-US" sz="1800" dirty="0"/>
              <a:t>在</a:t>
            </a:r>
            <a:r>
              <a:rPr lang="en-US" altLang="zh-CN" sz="1800" dirty="0"/>
              <a:t>b</a:t>
            </a:r>
            <a:r>
              <a:rPr lang="zh-CN" altLang="en-US" sz="1800" dirty="0"/>
              <a:t>前，破坏了排序前</a:t>
            </a:r>
            <a:r>
              <a:rPr lang="en-US" altLang="zh-CN" sz="1800" dirty="0"/>
              <a:t>b</a:t>
            </a:r>
            <a:r>
              <a:rPr lang="zh-CN" altLang="en-US" sz="1800" dirty="0"/>
              <a:t>在</a:t>
            </a:r>
            <a:r>
              <a:rPr lang="en-US" altLang="zh-CN" sz="1800" dirty="0"/>
              <a:t>c</a:t>
            </a:r>
            <a:r>
              <a:rPr lang="zh-CN" altLang="en-US" sz="1800" dirty="0"/>
              <a:t>前的顺序，则说明这个方法是不稳定的</a:t>
            </a:r>
          </a:p>
        </p:txBody>
      </p:sp>
      <p:sp>
        <p:nvSpPr>
          <p:cNvPr id="4" name="矩形 3"/>
          <p:cNvSpPr/>
          <p:nvPr/>
        </p:nvSpPr>
        <p:spPr>
          <a:xfrm>
            <a:off x="2987824" y="6458174"/>
            <a:ext cx="5616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https://www.cnblogs.com/lxy-xf/p/11321536.html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6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it.com.cn/f/diy/046/25/040624_hd_maxlineiii_1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5599113"/>
            <a:ext cx="1512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pic.baike.soso.com/p/20130822/20130822103213-449549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2708275"/>
            <a:ext cx="15684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323850" y="1412875"/>
            <a:ext cx="82089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内部排序和外部排序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 smtClean="0">
                <a:latin typeface="楷体_GB2312" pitchFamily="49" charset="-122"/>
              </a:rPr>
              <a:t>      </a:t>
            </a:r>
            <a:r>
              <a:rPr lang="zh-CN" altLang="en-US" sz="2600" dirty="0" smtClean="0"/>
              <a:t>由于待排序的数据元素数量不同，使得排序过程中涉及的</a:t>
            </a:r>
            <a:r>
              <a:rPr lang="zh-CN" altLang="en-US" sz="2600" dirty="0" smtClean="0">
                <a:solidFill>
                  <a:srgbClr val="0000FF"/>
                </a:solidFill>
              </a:rPr>
              <a:t>存储器不同</a:t>
            </a:r>
            <a:r>
              <a:rPr lang="zh-CN" altLang="en-US" sz="2600" dirty="0" smtClean="0"/>
              <a:t>，可将排序方法分为两大类：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755650" y="2565400"/>
            <a:ext cx="7991475" cy="37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endParaRPr lang="zh-CN" altLang="en-US" sz="2600" dirty="0" smtClean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内部排序</a:t>
            </a:r>
            <a:r>
              <a:rPr lang="zh-CN" altLang="en-US" sz="2600" dirty="0" smtClean="0"/>
              <a:t>：排序期间所有数据元素均放在内存</a:t>
            </a:r>
            <a:endParaRPr lang="en-US" altLang="zh-CN" sz="2600" dirty="0" smtClean="0"/>
          </a:p>
          <a:p>
            <a:pPr>
              <a:buClr>
                <a:srgbClr val="FF7C80"/>
              </a:buClr>
              <a:buSzPct val="55000"/>
              <a:defRPr/>
            </a:pPr>
            <a:endParaRPr lang="zh-CN" altLang="en-US" sz="2600" dirty="0" smtClean="0"/>
          </a:p>
          <a:p>
            <a:pPr>
              <a:buClr>
                <a:srgbClr val="FF7C80"/>
              </a:buClr>
              <a:buSzPct val="55000"/>
              <a:defRPr/>
            </a:pPr>
            <a:r>
              <a:rPr lang="zh-CN" altLang="en-US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外部排序</a:t>
            </a:r>
            <a:r>
              <a:rPr lang="zh-CN" altLang="en-US" sz="2600" dirty="0" smtClean="0"/>
              <a:t>：如果待排序的数据元素数量很大，以致内存一次不能容纳全部元素，排序期间尚需对外存进行访问的排序过程。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/>
              <a:t>          </a:t>
            </a:r>
            <a:r>
              <a:rPr lang="zh-CN" altLang="en-US" sz="2400" dirty="0" smtClean="0">
                <a:solidFill>
                  <a:srgbClr val="FF3399"/>
                </a:solidFill>
              </a:rPr>
              <a:t>注：</a:t>
            </a:r>
            <a:r>
              <a:rPr lang="zh-CN" altLang="en-US" sz="2400" dirty="0" smtClean="0"/>
              <a:t>外部排序时，要将数据元素分批调入内存来排序，中间结果还要及时放入外存，显然外部排序要复杂得多。</a:t>
            </a:r>
            <a:endParaRPr lang="zh-CN" altLang="en-US" sz="2400" dirty="0" smtClean="0">
              <a:latin typeface="Times New Roman" panose="02020603050405020304" pitchFamily="18" charset="0"/>
            </a:endParaRPr>
          </a:p>
        </p:txBody>
      </p:sp>
      <p:sp>
        <p:nvSpPr>
          <p:cNvPr id="24582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7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588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white">
          <a:xfrm>
            <a:off x="179388" y="333375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排序的基本概念（续）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95288" y="1268413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smtClean="0"/>
              <a:t>    按排序过程中</a:t>
            </a:r>
            <a:r>
              <a:rPr lang="zh-CN" altLang="en-US" sz="2600" smtClean="0">
                <a:solidFill>
                  <a:srgbClr val="3333FF"/>
                </a:solidFill>
              </a:rPr>
              <a:t>依据的不同原则</a:t>
            </a:r>
            <a:r>
              <a:rPr lang="zh-CN" altLang="en-US" sz="2600" smtClean="0"/>
              <a:t>，可分为：</a:t>
            </a: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8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5609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white">
          <a:xfrm>
            <a:off x="179388" y="333375"/>
            <a:ext cx="44640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</a:p>
        </p:txBody>
      </p:sp>
      <p:sp>
        <p:nvSpPr>
          <p:cNvPr id="25611" name="Rectangle 15"/>
          <p:cNvSpPr>
            <a:spLocks noChangeArrowheads="1"/>
          </p:cNvSpPr>
          <p:nvPr/>
        </p:nvSpPr>
        <p:spPr bwMode="auto">
          <a:xfrm>
            <a:off x="839788" y="2276475"/>
            <a:ext cx="75819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插入排序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直接插入排序、折半插入排序、希尔排序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交换排序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起泡排序、快速排序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选择排序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直接选择排序、堆排序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归并排序</a:t>
            </a: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  <a:cs typeface="Tahoma" panose="020B0604030504040204" pitchFamily="34" charset="0"/>
              </a:rPr>
              <a:t>最低位优先</a:t>
            </a:r>
            <a:r>
              <a:rPr lang="en-US" altLang="zh-CN" sz="2400">
                <a:latin typeface="Times New Roman" panose="02020603050405020304" pitchFamily="18" charset="0"/>
                <a:cs typeface="Tahoma" panose="020B0604030504040204" pitchFamily="34" charset="0"/>
              </a:rPr>
              <a:t>LSD</a:t>
            </a:r>
            <a:r>
              <a:rPr lang="zh-CN" altLang="en-US" sz="2400">
                <a:latin typeface="Times New Roman" panose="02020603050405020304" pitchFamily="18" charset="0"/>
                <a:cs typeface="Tahoma" panose="020B0604030504040204" pitchFamily="34" charset="0"/>
              </a:rPr>
              <a:t>、最高位优先</a:t>
            </a:r>
            <a:r>
              <a:rPr lang="en-US" altLang="zh-CN" sz="2400">
                <a:latin typeface="Times New Roman" panose="02020603050405020304" pitchFamily="18" charset="0"/>
                <a:cs typeface="Tahoma" panose="020B0604030504040204" pitchFamily="34" charset="0"/>
              </a:rPr>
              <a:t>MSD</a:t>
            </a:r>
            <a:endParaRPr lang="zh-CN" altLang="en-US" sz="2400"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download.txrjy.com/forum/201701/13/165113aex7v5zhtl8twv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0320"/>
            <a:ext cx="2699792" cy="18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225" y="333375"/>
            <a:ext cx="3097213" cy="57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 b="1" dirty="0" smtClean="0"/>
              <a:t>第八章要点回顾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166813"/>
            <a:ext cx="7772400" cy="4114800"/>
          </a:xfrm>
        </p:spPr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pPr>
              <a:buClr>
                <a:srgbClr val="FF0000"/>
              </a:buClr>
              <a:defRPr/>
            </a:pPr>
            <a:r>
              <a:rPr lang="zh-CN" altLang="en-US" b="1" dirty="0" smtClean="0"/>
              <a:t>图的遍历</a:t>
            </a:r>
            <a:endParaRPr lang="en-US" altLang="zh-CN" b="1" dirty="0" smtClean="0"/>
          </a:p>
          <a:p>
            <a:pPr>
              <a:buClr>
                <a:srgbClr val="FF0000"/>
              </a:buClr>
              <a:defRPr/>
            </a:pPr>
            <a:r>
              <a:rPr lang="zh-CN" altLang="en-US" b="1" dirty="0" smtClean="0"/>
              <a:t>最小生成树</a:t>
            </a:r>
            <a:endParaRPr lang="en-US" altLang="zh-CN" b="1" dirty="0" smtClean="0"/>
          </a:p>
          <a:p>
            <a:pPr>
              <a:buClr>
                <a:srgbClr val="FF0000"/>
              </a:buClr>
              <a:defRPr/>
            </a:pPr>
            <a:r>
              <a:rPr lang="zh-CN" altLang="en-US" b="1" dirty="0"/>
              <a:t>最</a:t>
            </a:r>
            <a:r>
              <a:rPr lang="zh-CN" altLang="en-US" b="1" dirty="0" smtClean="0"/>
              <a:t>短路径</a:t>
            </a:r>
            <a:endParaRPr lang="en-US" altLang="zh-CN" b="1" dirty="0" smtClean="0"/>
          </a:p>
          <a:p>
            <a:pPr>
              <a:buClr>
                <a:srgbClr val="FF0000"/>
              </a:buClr>
              <a:defRPr/>
            </a:pPr>
            <a:r>
              <a:rPr lang="zh-CN" altLang="en-US" b="1" dirty="0" smtClean="0"/>
              <a:t>两种应用</a:t>
            </a:r>
            <a:endParaRPr lang="en-US" altLang="zh-CN" b="1" dirty="0" smtClean="0"/>
          </a:p>
          <a:p>
            <a:pPr lvl="1">
              <a:buClr>
                <a:srgbClr val="FF0000"/>
              </a:buClr>
              <a:defRPr/>
            </a:pPr>
            <a:r>
              <a:rPr lang="zh-CN" altLang="en-US" b="1" dirty="0" smtClean="0"/>
              <a:t>拓扑排序</a:t>
            </a:r>
            <a:endParaRPr lang="en-US" altLang="zh-CN" b="1" dirty="0"/>
          </a:p>
          <a:p>
            <a:pPr lvl="1">
              <a:buClr>
                <a:srgbClr val="FF0000"/>
              </a:buClr>
              <a:defRPr/>
            </a:pPr>
            <a:r>
              <a:rPr lang="zh-CN" altLang="en-US" b="1" dirty="0" smtClean="0"/>
              <a:t>关键路径</a:t>
            </a:r>
            <a:endParaRPr lang="en-US" altLang="zh-CN" b="1" dirty="0"/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987425"/>
            <a:ext cx="48514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2"/>
          <p:cNvSpPr txBox="1">
            <a:spLocks noChangeArrowheads="1"/>
          </p:cNvSpPr>
          <p:nvPr/>
        </p:nvSpPr>
        <p:spPr bwMode="auto">
          <a:xfrm>
            <a:off x="4859338" y="1557338"/>
            <a:ext cx="173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marL="742950" indent="-28575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marL="11430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marL="16002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marL="2057400" indent="-228600"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r>
              <a:rPr lang="zh-CN" altLang="en-US" sz="2000" b="0" dirty="0" smtClean="0">
                <a:solidFill>
                  <a:schemeClr val="bg1"/>
                </a:solidFill>
              </a:rPr>
              <a:t>图有</a:t>
            </a:r>
            <a:r>
              <a:rPr lang="zh-CN" altLang="en-US" sz="2000" b="0" dirty="0">
                <a:solidFill>
                  <a:schemeClr val="bg1"/>
                </a:solidFill>
              </a:rPr>
              <a:t>哪些应用？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012" y="5068061"/>
            <a:ext cx="2141736" cy="175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00" y="5010429"/>
            <a:ext cx="2265412" cy="1847571"/>
          </a:xfrm>
          <a:prstGeom prst="rect">
            <a:avLst/>
          </a:prstGeom>
        </p:spPr>
      </p:pic>
      <p:pic>
        <p:nvPicPr>
          <p:cNvPr id="9" name="Picture 10" descr="https://ss1.bdstatic.com/70cFuXSh_Q1YnxGkpoWK1HF6hhy/it/u=2294732921,1364565702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019847"/>
            <a:ext cx="2207298" cy="18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395288" y="1341438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smtClean="0"/>
              <a:t>    按排序过程中</a:t>
            </a:r>
            <a:r>
              <a:rPr lang="zh-CN" altLang="en-US" sz="2600" smtClean="0">
                <a:solidFill>
                  <a:srgbClr val="0000FF"/>
                </a:solidFill>
              </a:rPr>
              <a:t>所需工作量的不同</a:t>
            </a:r>
            <a:r>
              <a:rPr lang="zh-CN" altLang="en-US" sz="2600" smtClean="0"/>
              <a:t>，可分为三类：</a:t>
            </a: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28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2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32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6633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white">
          <a:xfrm>
            <a:off x="179388" y="333375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6635" name="Rectangle 15"/>
          <p:cNvSpPr>
            <a:spLocks noChangeArrowheads="1"/>
          </p:cNvSpPr>
          <p:nvPr/>
        </p:nvSpPr>
        <p:spPr bwMode="auto">
          <a:xfrm>
            <a:off x="839788" y="2347913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简单的排序方法：时间效率低，</a:t>
            </a:r>
            <a:r>
              <a:rPr lang="en-US" altLang="zh-CN" sz="2600">
                <a:latin typeface="Times New Roman" panose="02020603050405020304" pitchFamily="18" charset="0"/>
              </a:rPr>
              <a:t>O(n</a:t>
            </a:r>
            <a:r>
              <a:rPr lang="en-US" altLang="zh-CN" sz="2600" baseline="30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)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直接插入排序、起泡排序、直接选择排序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先进的排序方</a:t>
            </a:r>
            <a:r>
              <a:rPr lang="zh-CN" altLang="en-US" sz="2600">
                <a:latin typeface="楷体_GB2312" pitchFamily="49" charset="-122"/>
              </a:rPr>
              <a:t>法：</a:t>
            </a:r>
            <a:r>
              <a:rPr lang="zh-CN" altLang="en-US" sz="2600"/>
              <a:t>时间效率高，</a:t>
            </a:r>
            <a:r>
              <a:rPr lang="en-US" altLang="zh-CN" sz="2600">
                <a:latin typeface="Times New Roman" panose="02020603050405020304" pitchFamily="18" charset="0"/>
              </a:rPr>
              <a:t>O(nlog</a:t>
            </a:r>
            <a:r>
              <a:rPr lang="en-US" altLang="zh-CN" sz="2600" baseline="-25000">
                <a:latin typeface="Times New Roman" panose="02020603050405020304" pitchFamily="18" charset="0"/>
              </a:rPr>
              <a:t>2</a:t>
            </a:r>
            <a:r>
              <a:rPr lang="en-US" altLang="zh-CN" sz="2600">
                <a:latin typeface="Times New Roman" panose="02020603050405020304" pitchFamily="18" charset="0"/>
              </a:rPr>
              <a:t>n)</a:t>
            </a:r>
            <a:endParaRPr lang="zh-CN" altLang="en-US" sz="2600"/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快速排序、堆排序、归并排序</a:t>
            </a:r>
            <a:endParaRPr lang="en-US" altLang="zh-CN" sz="2400">
              <a:latin typeface="楷体_GB2312" pitchFamily="49" charset="-122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其他排序方法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基数排序：时间效率高，</a:t>
            </a:r>
            <a:r>
              <a:rPr lang="en-US" altLang="zh-CN" sz="2400">
                <a:latin typeface="Times New Roman" panose="02020603050405020304" pitchFamily="18" charset="0"/>
              </a:rPr>
              <a:t>O( d×n)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希尔排序：时间效率与增量序列有关，一般介于前两类之间。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95288" y="1341438"/>
            <a:ext cx="8137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600" smtClean="0"/>
              <a:t>    按</a:t>
            </a:r>
            <a:r>
              <a:rPr lang="zh-CN" altLang="en-US" sz="2600" smtClean="0">
                <a:solidFill>
                  <a:srgbClr val="0000FF"/>
                </a:solidFill>
              </a:rPr>
              <a:t>不同的设计方法</a:t>
            </a:r>
            <a:r>
              <a:rPr lang="zh-CN" altLang="en-US" sz="2600" smtClean="0"/>
              <a:t>，可分为：</a:t>
            </a: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2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6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7657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white">
          <a:xfrm>
            <a:off x="179388" y="333375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内部排序方法的分类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839788" y="2347913"/>
            <a:ext cx="75819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自底向上求解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三种简单的排序：直接插入、起泡、直接选择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希尔排序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cs typeface="Tahoma" panose="020B0604030504040204" pitchFamily="34" charset="0"/>
              </a:rPr>
              <a:t>堆排序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自顶向下求解：基于分治法的排序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快速排序、归并排序</a:t>
            </a:r>
            <a:r>
              <a:rPr lang="en-US" altLang="zh-CN" sz="2400">
                <a:latin typeface="楷体_GB2312" pitchFamily="49" charset="-122"/>
              </a:rPr>
              <a:t>(</a:t>
            </a:r>
            <a:r>
              <a:rPr lang="zh-CN" altLang="en-US" sz="2400">
                <a:latin typeface="楷体_GB2312" pitchFamily="49" charset="-122"/>
              </a:rPr>
              <a:t>递归</a:t>
            </a:r>
            <a:r>
              <a:rPr lang="en-US" altLang="zh-CN" sz="2400">
                <a:latin typeface="楷体_GB2312" pitchFamily="49" charset="-122"/>
              </a:rPr>
              <a:t>)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/>
              <a:t>基数排序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自底向上：最低位优先</a:t>
            </a:r>
            <a:r>
              <a:rPr lang="en-US" altLang="zh-CN" sz="2400">
                <a:latin typeface="Times New Roman" panose="02020603050405020304" pitchFamily="18" charset="0"/>
              </a:rPr>
              <a:t>LSD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>
                <a:latin typeface="Times New Roman" panose="02020603050405020304" pitchFamily="18" charset="0"/>
              </a:rPr>
              <a:t>自顶向下：最高位优先</a:t>
            </a:r>
            <a:r>
              <a:rPr lang="en-US" altLang="zh-CN" sz="2400">
                <a:latin typeface="Times New Roman" panose="02020603050405020304" pitchFamily="18" charset="0"/>
              </a:rPr>
              <a:t>MSD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395288" y="1196975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时间复杂度</a:t>
            </a:r>
            <a:endParaRPr lang="zh-CN" altLang="en-US" sz="2600" smtClean="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827088" y="1773238"/>
            <a:ext cx="7921625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主要分析排序码的比较次数与数据元素的移动次数</a:t>
            </a:r>
          </a:p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一般按平均情况估算，</a:t>
            </a:r>
            <a:r>
              <a:rPr lang="zh-CN" altLang="en-US" sz="2600">
                <a:latin typeface="Times New Roman" panose="02020603050405020304" pitchFamily="18" charset="0"/>
              </a:rPr>
              <a:t>若算法受序列初始排列影响较大，还需按最好情况和最坏情况估算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7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7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8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81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8682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衡量排序算法优劣的标准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395288" y="3141663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空间复杂度</a:t>
            </a:r>
            <a:endParaRPr lang="zh-CN" altLang="en-US" sz="2600" smtClean="0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827088" y="3644900"/>
            <a:ext cx="56165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5000"/>
            </a:pPr>
            <a:r>
              <a:rPr lang="zh-CN" altLang="en-US" sz="2600"/>
              <a:t>占用的内存辅助空间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395288" y="4149725"/>
            <a:ext cx="3960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稳定性</a:t>
            </a:r>
            <a:endParaRPr lang="zh-CN" altLang="en-US" sz="2600" smtClean="0"/>
          </a:p>
        </p:txBody>
      </p:sp>
      <p:sp>
        <p:nvSpPr>
          <p:cNvPr id="28687" name="Rectangle 19"/>
          <p:cNvSpPr>
            <a:spLocks noChangeArrowheads="1"/>
          </p:cNvSpPr>
          <p:nvPr/>
        </p:nvSpPr>
        <p:spPr bwMode="auto">
          <a:xfrm>
            <a:off x="801688" y="4651375"/>
            <a:ext cx="7581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稳定的排序方法</a:t>
            </a:r>
            <a:endParaRPr lang="zh-CN" altLang="en-US" sz="3000">
              <a:latin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直接插入、折半插入、起泡、归并、基数</a:t>
            </a:r>
            <a:endParaRPr lang="zh-CN" altLang="en-US" sz="220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</a:pPr>
            <a:r>
              <a:rPr lang="zh-CN" altLang="en-US" sz="2600"/>
              <a:t>不稳定的排序方法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400"/>
              <a:t>希尔、直接选择、堆、快速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611188" y="1412875"/>
            <a:ext cx="813593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600">
                <a:latin typeface="Times New Roman" panose="02020603050405020304" pitchFamily="18" charset="0"/>
              </a:rPr>
              <a:t>通常，在排序过程中需进行以下两个基本操作：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（</a:t>
            </a:r>
            <a:r>
              <a:rPr lang="en-US" altLang="zh-CN" sz="2600">
                <a:latin typeface="Times New Roman" panose="02020603050405020304" pitchFamily="18" charset="0"/>
              </a:rPr>
              <a:t>1</a:t>
            </a:r>
            <a:r>
              <a:rPr lang="zh-CN" altLang="en-US" sz="2600">
                <a:latin typeface="Times New Roman" panose="02020603050405020304" pitchFamily="18" charset="0"/>
              </a:rPr>
              <a:t>）比较两个排序码的大小；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     （</a:t>
            </a:r>
            <a:r>
              <a:rPr lang="en-US" altLang="zh-CN" sz="2600">
                <a:latin typeface="Times New Roman" panose="02020603050405020304" pitchFamily="18" charset="0"/>
              </a:rPr>
              <a:t>2</a:t>
            </a:r>
            <a:r>
              <a:rPr lang="zh-CN" altLang="en-US" sz="2600">
                <a:latin typeface="Times New Roman" panose="02020603050405020304" pitchFamily="18" charset="0"/>
              </a:rPr>
              <a:t>）将数据元素从一个位置移动到另一个位置。  </a:t>
            </a:r>
          </a:p>
          <a:p>
            <a:r>
              <a:rPr lang="zh-CN" altLang="en-US" sz="2600">
                <a:latin typeface="Times New Roman" panose="02020603050405020304" pitchFamily="18" charset="0"/>
              </a:rPr>
              <a:t>前一个操作对大多数排序方法来说都是必要的，而后一个操作与数据元素序列的存储方式有关。</a:t>
            </a:r>
            <a:endParaRPr lang="zh-CN" altLang="en-US" sz="800">
              <a:latin typeface="Times New Roman" panose="02020603050405020304" pitchFamily="18" charset="0"/>
            </a:endParaRPr>
          </a:p>
          <a:p>
            <a:r>
              <a:rPr lang="zh-CN" altLang="en-US" sz="2600">
                <a:latin typeface="Times New Roman" panose="02020603050405020304" pitchFamily="18" charset="0"/>
              </a:rPr>
              <a:t>以下内部排序算法中待排序的元素序列顺序存放在一个数据表中，</a:t>
            </a:r>
            <a:r>
              <a:rPr lang="zh-CN" altLang="en-US" sz="2600">
                <a:solidFill>
                  <a:srgbClr val="CC0066"/>
                </a:solidFill>
                <a:latin typeface="Times New Roman" panose="02020603050405020304" pitchFamily="18" charset="0"/>
              </a:rPr>
              <a:t>定义排序用到的数据表类</a:t>
            </a:r>
            <a:r>
              <a:rPr lang="zh-CN" altLang="en-US" sz="2600">
                <a:latin typeface="Times New Roman" panose="02020603050405020304" pitchFamily="18" charset="0"/>
              </a:rPr>
              <a:t>如下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（完整定义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P400-401 </a:t>
            </a:r>
            <a:r>
              <a:rPr lang="zh-CN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rPr>
              <a:t>9.3</a:t>
            </a:r>
            <a:r>
              <a:rPr lang="zh-CN" altLang="en-US" sz="2400">
                <a:latin typeface="Times New Roman" panose="02020603050405020304" pitchFamily="18" charset="0"/>
              </a:rPr>
              <a:t>）。</a:t>
            </a:r>
          </a:p>
          <a:p>
            <a:r>
              <a:rPr lang="zh-CN" altLang="en-US" sz="2400">
                <a:latin typeface="Times New Roman" panose="02020603050405020304" pitchFamily="18" charset="0"/>
              </a:rPr>
              <a:t>为方便起见，将元素的数据存储放在公共部分，可以直接读取排序码和修改排序码。</a:t>
            </a:r>
            <a:endParaRPr lang="en-US" altLang="zh-CN" sz="2600">
              <a:latin typeface="Times New Roman" panose="02020603050405020304" pitchFamily="18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1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4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9705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395288" y="1052513"/>
            <a:ext cx="84248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&lt;iostream.h&gt;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const int DefaultSize = 100;	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Element {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数据表元素定义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 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重载函数：略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105000"/>
              </a:lnSpc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class dataList {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数据表类定义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public: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dataList(int maxSz=DefaultSize) : maxSize(maxSz),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    currentSize(0) { Vector=new Element&lt;T&gt;[maxSize];}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2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2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2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29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073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4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4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4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4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5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395288" y="1484313"/>
            <a:ext cx="85121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void Swap ( Element &lt;T&gt; &amp; x,  Element &lt;T&gt; &amp; y )    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{ Element&lt;T&gt; temp = x;  x = y;  y = temp; }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x,y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int Length() { return currentSize; }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求表长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 &lt;T&gt; &amp; operator [ ](int i) { return Vector[i];} 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取第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个元素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Partition (const int low, const int high)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快速排序划分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private: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Element &lt;T&gt; * Vector;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存储排序元素的向量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MaxSize</a:t>
            </a:r>
            <a:r>
              <a:rPr kumimoji="1" lang="zh-CN" altLang="en-US" sz="2400">
                <a:latin typeface="Times New Roman" panose="02020603050405020304" pitchFamily="18" charset="0"/>
              </a:rPr>
              <a:t>；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最大元素个数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CurrentSize;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当前元素个数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zh-CN" altLang="en-US" sz="2400">
                <a:latin typeface="Times New Roman" panose="02020603050405020304" pitchFamily="18" charset="0"/>
              </a:rPr>
              <a:t>；  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排序数据表的类定义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44463" y="26035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9.2 </a:t>
            </a:r>
            <a:r>
              <a:rPr lang="zh-CN" altLang="en-US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插入排序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395288" y="1628775"/>
            <a:ext cx="81375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插入排序</a:t>
            </a:r>
            <a:r>
              <a:rPr lang="zh-CN" altLang="en-US" sz="2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的基本方法：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每步将一个待排序的元素，按其排序码大小</a:t>
            </a:r>
            <a:r>
              <a:rPr kumimoji="1" lang="en-US" altLang="zh-CN" sz="2600" dirty="0" smtClean="0">
                <a:latin typeface="Times New Roman" panose="02020603050405020304" pitchFamily="18" charset="0"/>
              </a:rPr>
              <a:t>,  </a:t>
            </a:r>
            <a:r>
              <a:rPr kumimoji="1" lang="zh-CN" altLang="en-US" sz="2600" dirty="0" smtClean="0">
                <a:latin typeface="Times New Roman" panose="02020603050405020304" pitchFamily="18" charset="0"/>
              </a:rPr>
              <a:t>插入到前面已经排好序的一组元素的适当位置上，直到元素全部插入为止。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dirty="0" smtClean="0">
                <a:latin typeface="Times New Roman" panose="02020603050405020304" pitchFamily="18" charset="0"/>
              </a:rPr>
              <a:t>可选择不同的查找插入位置的方法，据此得到多种插入排序方法。下面介绍三种：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折半插入排序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希尔排序</a:t>
            </a:r>
            <a:endParaRPr kumimoji="1" lang="zh-CN" altLang="en-US" sz="2600" dirty="0" smtClean="0">
              <a:latin typeface="Times New Roman" panose="02020603050405020304" pitchFamily="18" charset="0"/>
            </a:endParaRPr>
          </a:p>
        </p:txBody>
      </p:sp>
      <p:pic>
        <p:nvPicPr>
          <p:cNvPr id="118786" name="Picture 2" descr="https://www.runoob.com/wp-content/uploads/2015/09/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80237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79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79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79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79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395288" y="1557338"/>
            <a:ext cx="835342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</a:rPr>
              <a:t>              当插入第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已经排好序。这时，用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的排序码与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-1], 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-2], …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的排序码</a:t>
            </a:r>
            <a:r>
              <a:rPr kumimoji="1"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顺序进行比较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，直到找到插入位置即将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插入，原来位置上的元素向后顺移。</a:t>
            </a:r>
          </a:p>
        </p:txBody>
      </p:sp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9.2.1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直接插入排序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5084764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2" descr="https://timgsa.baidu.com/timg?image&amp;quality=80&amp;size=b9999_10000&amp;sec=1574070671716&amp;di=a96a5e3b51d21861b150dd96e8ac1225&amp;imgtype=0&amp;src=http%3A%2F%2Fcuijiahua.com%2Fwp-content%2Fuploads%2F2017%2F12%2Falgorithm_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3799482"/>
            <a:ext cx="3697287" cy="30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3" name="AutoShape 13" descr="白色大理石"/>
          <p:cNvSpPr>
            <a:spLocks noChangeArrowheads="1"/>
          </p:cNvSpPr>
          <p:nvPr/>
        </p:nvSpPr>
        <p:spPr bwMode="auto">
          <a:xfrm>
            <a:off x="762000" y="1866900"/>
            <a:ext cx="7848600" cy="457200"/>
          </a:xfrm>
          <a:prstGeom prst="parallelogram">
            <a:avLst>
              <a:gd name="adj" fmla="val 24844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2057400" y="14859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2819400" y="14097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3581400" y="11049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4343400" y="14097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5105400" y="15621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5867400" y="18669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5" name="Text Box 22"/>
          <p:cNvSpPr txBox="1">
            <a:spLocks noChangeArrowheads="1"/>
          </p:cNvSpPr>
          <p:nvPr/>
        </p:nvSpPr>
        <p:spPr bwMode="auto">
          <a:xfrm>
            <a:off x="2178050" y="232410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0        1        2        3        4        5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323850" y="2862263"/>
            <a:ext cx="8439150" cy="1790700"/>
            <a:chOff x="204" y="1803"/>
            <a:chExt cx="5316" cy="1128"/>
          </a:xfrm>
        </p:grpSpPr>
        <p:sp>
          <p:nvSpPr>
            <p:cNvPr id="107543" name="AutoShape 23" descr="白色大理石"/>
            <p:cNvSpPr>
              <a:spLocks noChangeArrowheads="1"/>
            </p:cNvSpPr>
            <p:nvPr/>
          </p:nvSpPr>
          <p:spPr bwMode="auto">
            <a:xfrm>
              <a:off x="576" y="228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372" y="257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5" name="AutoShape 25"/>
            <p:cNvSpPr>
              <a:spLocks noChangeArrowheads="1"/>
            </p:cNvSpPr>
            <p:nvPr/>
          </p:nvSpPr>
          <p:spPr bwMode="auto">
            <a:xfrm>
              <a:off x="1296" y="204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6" name="AutoShape 26"/>
            <p:cNvSpPr>
              <a:spLocks noChangeArrowheads="1"/>
            </p:cNvSpPr>
            <p:nvPr/>
          </p:nvSpPr>
          <p:spPr bwMode="auto">
            <a:xfrm>
              <a:off x="177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>
              <a:off x="2256" y="180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8" name="AutoShape 28"/>
            <p:cNvSpPr>
              <a:spLocks noChangeArrowheads="1"/>
            </p:cNvSpPr>
            <p:nvPr/>
          </p:nvSpPr>
          <p:spPr bwMode="auto">
            <a:xfrm>
              <a:off x="2736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9" name="AutoShape 29"/>
            <p:cNvSpPr>
              <a:spLocks noChangeArrowheads="1"/>
            </p:cNvSpPr>
            <p:nvPr/>
          </p:nvSpPr>
          <p:spPr bwMode="auto">
            <a:xfrm>
              <a:off x="3216" y="209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0" name="AutoShape 30"/>
            <p:cNvSpPr>
              <a:spLocks noChangeArrowheads="1"/>
            </p:cNvSpPr>
            <p:nvPr/>
          </p:nvSpPr>
          <p:spPr bwMode="auto">
            <a:xfrm>
              <a:off x="3696" y="228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1" name="AutoShape 31"/>
            <p:cNvSpPr>
              <a:spLocks noChangeArrowheads="1"/>
            </p:cNvSpPr>
            <p:nvPr/>
          </p:nvSpPr>
          <p:spPr bwMode="auto">
            <a:xfrm>
              <a:off x="4368" y="199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2" name="Text Box 32"/>
            <p:cNvSpPr txBox="1">
              <a:spLocks noChangeArrowheads="1"/>
            </p:cNvSpPr>
            <p:nvPr/>
          </p:nvSpPr>
          <p:spPr bwMode="auto">
            <a:xfrm>
              <a:off x="204" y="2285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Line 43"/>
            <p:cNvSpPr>
              <a:spLocks noChangeShapeType="1"/>
            </p:cNvSpPr>
            <p:nvPr/>
          </p:nvSpPr>
          <p:spPr bwMode="auto">
            <a:xfrm>
              <a:off x="1920" y="2859"/>
              <a:ext cx="254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5" name="Line 45"/>
            <p:cNvSpPr>
              <a:spLocks noChangeShapeType="1"/>
            </p:cNvSpPr>
            <p:nvPr/>
          </p:nvSpPr>
          <p:spPr bwMode="auto">
            <a:xfrm flipH="1">
              <a:off x="1920" y="2931"/>
              <a:ext cx="25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7567" name="Text Box 47"/>
          <p:cNvSpPr txBox="1">
            <a:spLocks noChangeArrowheads="1"/>
          </p:cNvSpPr>
          <p:nvPr/>
        </p:nvSpPr>
        <p:spPr bwMode="auto">
          <a:xfrm>
            <a:off x="107950" y="150495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79" name="Group 59"/>
          <p:cNvGrpSpPr>
            <a:grpSpLocks/>
          </p:cNvGrpSpPr>
          <p:nvPr/>
        </p:nvGrpSpPr>
        <p:grpSpPr bwMode="auto">
          <a:xfrm>
            <a:off x="179388" y="4840288"/>
            <a:ext cx="8583612" cy="1790700"/>
            <a:chOff x="113" y="3049"/>
            <a:chExt cx="5407" cy="1128"/>
          </a:xfrm>
        </p:grpSpPr>
        <p:sp>
          <p:nvSpPr>
            <p:cNvPr id="34837" name="Text Box 33"/>
            <p:cNvSpPr txBox="1">
              <a:spLocks noChangeArrowheads="1"/>
            </p:cNvSpPr>
            <p:nvPr/>
          </p:nvSpPr>
          <p:spPr bwMode="auto">
            <a:xfrm>
              <a:off x="1373" y="3817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AutoShape 34" descr="白色大理石"/>
            <p:cNvSpPr>
              <a:spLocks noChangeArrowheads="1"/>
            </p:cNvSpPr>
            <p:nvPr/>
          </p:nvSpPr>
          <p:spPr bwMode="auto">
            <a:xfrm>
              <a:off x="576" y="3529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55" name="AutoShape 35"/>
            <p:cNvSpPr>
              <a:spLocks noChangeArrowheads="1"/>
            </p:cNvSpPr>
            <p:nvPr/>
          </p:nvSpPr>
          <p:spPr bwMode="auto">
            <a:xfrm>
              <a:off x="1296" y="3289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6" name="AutoShape 36"/>
            <p:cNvSpPr>
              <a:spLocks noChangeArrowheads="1"/>
            </p:cNvSpPr>
            <p:nvPr/>
          </p:nvSpPr>
          <p:spPr bwMode="auto">
            <a:xfrm>
              <a:off x="177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7" name="AutoShape 37"/>
            <p:cNvSpPr>
              <a:spLocks noChangeArrowheads="1"/>
            </p:cNvSpPr>
            <p:nvPr/>
          </p:nvSpPr>
          <p:spPr bwMode="auto">
            <a:xfrm>
              <a:off x="2256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8" name="AutoShape 38"/>
            <p:cNvSpPr>
              <a:spLocks noChangeArrowheads="1"/>
            </p:cNvSpPr>
            <p:nvPr/>
          </p:nvSpPr>
          <p:spPr bwMode="auto">
            <a:xfrm>
              <a:off x="2736" y="3241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9" name="AutoShape 39"/>
            <p:cNvSpPr>
              <a:spLocks noChangeArrowheads="1"/>
            </p:cNvSpPr>
            <p:nvPr/>
          </p:nvSpPr>
          <p:spPr bwMode="auto">
            <a:xfrm>
              <a:off x="3216" y="3337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0" name="AutoShape 40"/>
            <p:cNvSpPr>
              <a:spLocks noChangeArrowheads="1"/>
            </p:cNvSpPr>
            <p:nvPr/>
          </p:nvSpPr>
          <p:spPr bwMode="auto">
            <a:xfrm>
              <a:off x="3696" y="3529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AutoShape 41"/>
            <p:cNvSpPr>
              <a:spLocks noChangeArrowheads="1"/>
            </p:cNvSpPr>
            <p:nvPr/>
          </p:nvSpPr>
          <p:spPr bwMode="auto">
            <a:xfrm>
              <a:off x="4368" y="3049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2" name="Text Box 42"/>
            <p:cNvSpPr txBox="1">
              <a:spLocks noChangeArrowheads="1"/>
            </p:cNvSpPr>
            <p:nvPr/>
          </p:nvSpPr>
          <p:spPr bwMode="auto">
            <a:xfrm>
              <a:off x="204" y="3868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64" name="Line 44"/>
            <p:cNvSpPr>
              <a:spLocks noChangeShapeType="1"/>
            </p:cNvSpPr>
            <p:nvPr/>
          </p:nvSpPr>
          <p:spPr bwMode="auto">
            <a:xfrm>
              <a:off x="2400" y="4105"/>
              <a:ext cx="206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6" name="Line 46"/>
            <p:cNvSpPr>
              <a:spLocks noChangeShapeType="1"/>
            </p:cNvSpPr>
            <p:nvPr/>
          </p:nvSpPr>
          <p:spPr bwMode="auto">
            <a:xfrm flipH="1">
              <a:off x="2400" y="4177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113" y="3230"/>
              <a:ext cx="9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第一趟排序结果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直接插入排序过程示例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830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4836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5"/>
          <p:cNvGrpSpPr>
            <a:grpSpLocks/>
          </p:cNvGrpSpPr>
          <p:nvPr/>
        </p:nvGrpSpPr>
        <p:grpSpPr bwMode="auto">
          <a:xfrm>
            <a:off x="179388" y="1630363"/>
            <a:ext cx="8640762" cy="1828800"/>
            <a:chOff x="113" y="1027"/>
            <a:chExt cx="5443" cy="1152"/>
          </a:xfrm>
        </p:grpSpPr>
        <p:sp>
          <p:nvSpPr>
            <p:cNvPr id="108548" name="AutoShape 4" descr="白色大理石"/>
            <p:cNvSpPr>
              <a:spLocks noChangeArrowheads="1"/>
            </p:cNvSpPr>
            <p:nvPr/>
          </p:nvSpPr>
          <p:spPr bwMode="auto">
            <a:xfrm>
              <a:off x="612" y="1507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1292" y="1267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AutoShape 7"/>
            <p:cNvSpPr>
              <a:spLocks noChangeArrowheads="1"/>
            </p:cNvSpPr>
            <p:nvPr/>
          </p:nvSpPr>
          <p:spPr bwMode="auto">
            <a:xfrm>
              <a:off x="177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AutoShape 8"/>
            <p:cNvSpPr>
              <a:spLocks noChangeArrowheads="1"/>
            </p:cNvSpPr>
            <p:nvPr/>
          </p:nvSpPr>
          <p:spPr bwMode="auto">
            <a:xfrm>
              <a:off x="2252" y="1027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3" name="AutoShape 9"/>
            <p:cNvSpPr>
              <a:spLocks noChangeArrowheads="1"/>
            </p:cNvSpPr>
            <p:nvPr/>
          </p:nvSpPr>
          <p:spPr bwMode="auto">
            <a:xfrm>
              <a:off x="2732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AutoShape 10"/>
            <p:cNvSpPr>
              <a:spLocks noChangeArrowheads="1"/>
            </p:cNvSpPr>
            <p:nvPr/>
          </p:nvSpPr>
          <p:spPr bwMode="auto">
            <a:xfrm>
              <a:off x="3212" y="1315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5" name="AutoShape 11"/>
            <p:cNvSpPr>
              <a:spLocks noChangeArrowheads="1"/>
            </p:cNvSpPr>
            <p:nvPr/>
          </p:nvSpPr>
          <p:spPr bwMode="auto">
            <a:xfrm>
              <a:off x="3692" y="1507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6" name="Text Box 12"/>
            <p:cNvSpPr txBox="1">
              <a:spLocks noChangeArrowheads="1"/>
            </p:cNvSpPr>
            <p:nvPr/>
          </p:nvSpPr>
          <p:spPr bwMode="auto">
            <a:xfrm>
              <a:off x="1368" y="1795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0" name="AutoShape 36"/>
            <p:cNvSpPr>
              <a:spLocks noChangeArrowheads="1"/>
            </p:cNvSpPr>
            <p:nvPr/>
          </p:nvSpPr>
          <p:spPr bwMode="auto">
            <a:xfrm>
              <a:off x="4364" y="1219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1" name="Line 37"/>
            <p:cNvSpPr>
              <a:spLocks noChangeShapeType="1"/>
            </p:cNvSpPr>
            <p:nvPr/>
          </p:nvSpPr>
          <p:spPr bwMode="auto">
            <a:xfrm>
              <a:off x="2876" y="2083"/>
              <a:ext cx="1680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2" name="Line 38"/>
            <p:cNvSpPr>
              <a:spLocks noChangeShapeType="1"/>
            </p:cNvSpPr>
            <p:nvPr/>
          </p:nvSpPr>
          <p:spPr bwMode="auto">
            <a:xfrm flipH="1">
              <a:off x="2444" y="2179"/>
              <a:ext cx="206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3" name="Line 39"/>
            <p:cNvSpPr>
              <a:spLocks noChangeShapeType="1"/>
            </p:cNvSpPr>
            <p:nvPr/>
          </p:nvSpPr>
          <p:spPr bwMode="auto">
            <a:xfrm>
              <a:off x="2444" y="2131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5" name="Text Box 51"/>
            <p:cNvSpPr txBox="1">
              <a:spLocks noChangeArrowheads="1"/>
            </p:cNvSpPr>
            <p:nvPr/>
          </p:nvSpPr>
          <p:spPr bwMode="auto">
            <a:xfrm>
              <a:off x="204" y="1840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6" name="Text Box 52"/>
            <p:cNvSpPr txBox="1">
              <a:spLocks noChangeArrowheads="1"/>
            </p:cNvSpPr>
            <p:nvPr/>
          </p:nvSpPr>
          <p:spPr bwMode="auto">
            <a:xfrm>
              <a:off x="113" y="1215"/>
              <a:ext cx="9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第二趟排序结果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610" name="Group 66"/>
          <p:cNvGrpSpPr>
            <a:grpSpLocks/>
          </p:cNvGrpSpPr>
          <p:nvPr/>
        </p:nvGrpSpPr>
        <p:grpSpPr bwMode="auto">
          <a:xfrm>
            <a:off x="179388" y="3832225"/>
            <a:ext cx="8583612" cy="1828800"/>
            <a:chOff x="113" y="2414"/>
            <a:chExt cx="5407" cy="1152"/>
          </a:xfrm>
        </p:grpSpPr>
        <p:sp>
          <p:nvSpPr>
            <p:cNvPr id="108557" name="AutoShape 13" descr="白色大理石"/>
            <p:cNvSpPr>
              <a:spLocks noChangeArrowheads="1"/>
            </p:cNvSpPr>
            <p:nvPr/>
          </p:nvSpPr>
          <p:spPr bwMode="auto">
            <a:xfrm>
              <a:off x="576" y="2894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53" name="Text Box 14"/>
            <p:cNvSpPr txBox="1">
              <a:spLocks noChangeArrowheads="1"/>
            </p:cNvSpPr>
            <p:nvPr/>
          </p:nvSpPr>
          <p:spPr bwMode="auto">
            <a:xfrm>
              <a:off x="1372" y="3182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59" name="AutoShape 15"/>
            <p:cNvSpPr>
              <a:spLocks noChangeArrowheads="1"/>
            </p:cNvSpPr>
            <p:nvPr/>
          </p:nvSpPr>
          <p:spPr bwMode="auto">
            <a:xfrm>
              <a:off x="1296" y="2654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0" name="AutoShape 16"/>
            <p:cNvSpPr>
              <a:spLocks noChangeArrowheads="1"/>
            </p:cNvSpPr>
            <p:nvPr/>
          </p:nvSpPr>
          <p:spPr bwMode="auto">
            <a:xfrm>
              <a:off x="177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1" name="AutoShape 17"/>
            <p:cNvSpPr>
              <a:spLocks noChangeArrowheads="1"/>
            </p:cNvSpPr>
            <p:nvPr/>
          </p:nvSpPr>
          <p:spPr bwMode="auto">
            <a:xfrm>
              <a:off x="2736" y="2414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2" name="AutoShape 18"/>
            <p:cNvSpPr>
              <a:spLocks noChangeArrowheads="1"/>
            </p:cNvSpPr>
            <p:nvPr/>
          </p:nvSpPr>
          <p:spPr bwMode="auto">
            <a:xfrm>
              <a:off x="2256" y="2606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3216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64" name="AutoShape 20"/>
            <p:cNvSpPr>
              <a:spLocks noChangeArrowheads="1"/>
            </p:cNvSpPr>
            <p:nvPr/>
          </p:nvSpPr>
          <p:spPr bwMode="auto">
            <a:xfrm>
              <a:off x="3696" y="2894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75" name="Line 31"/>
            <p:cNvSpPr>
              <a:spLocks noChangeShapeType="1"/>
            </p:cNvSpPr>
            <p:nvPr/>
          </p:nvSpPr>
          <p:spPr bwMode="auto">
            <a:xfrm>
              <a:off x="3408" y="3470"/>
              <a:ext cx="105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77" name="Line 33"/>
            <p:cNvSpPr>
              <a:spLocks noChangeShapeType="1"/>
            </p:cNvSpPr>
            <p:nvPr/>
          </p:nvSpPr>
          <p:spPr bwMode="auto">
            <a:xfrm flipH="1">
              <a:off x="1440" y="3566"/>
              <a:ext cx="30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4" name="AutoShape 40"/>
            <p:cNvSpPr>
              <a:spLocks noChangeArrowheads="1"/>
            </p:cNvSpPr>
            <p:nvPr/>
          </p:nvSpPr>
          <p:spPr bwMode="auto">
            <a:xfrm>
              <a:off x="4368" y="270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85" name="Line 41"/>
            <p:cNvSpPr>
              <a:spLocks noChangeShapeType="1"/>
            </p:cNvSpPr>
            <p:nvPr/>
          </p:nvSpPr>
          <p:spPr bwMode="auto">
            <a:xfrm>
              <a:off x="2976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>
              <a:off x="2448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>
              <a:off x="1968" y="3518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88" name="Line 44"/>
            <p:cNvSpPr>
              <a:spLocks noChangeShapeType="1"/>
            </p:cNvSpPr>
            <p:nvPr/>
          </p:nvSpPr>
          <p:spPr bwMode="auto">
            <a:xfrm>
              <a:off x="1440" y="351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597" name="Text Box 53"/>
            <p:cNvSpPr txBox="1">
              <a:spLocks noChangeArrowheads="1"/>
            </p:cNvSpPr>
            <p:nvPr/>
          </p:nvSpPr>
          <p:spPr bwMode="auto">
            <a:xfrm>
              <a:off x="204" y="3201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113" y="2576"/>
              <a:ext cx="9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第三趟排序结果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177800" y="257175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5845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4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4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48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49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5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5851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760"/>
            <a:ext cx="83883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65622"/>
            <a:ext cx="360838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5"/>
          <p:cNvSpPr>
            <a:spLocks noChangeArrowheads="1"/>
          </p:cNvSpPr>
          <p:nvPr/>
        </p:nvSpPr>
        <p:spPr bwMode="auto">
          <a:xfrm>
            <a:off x="4787900" y="4026247"/>
            <a:ext cx="1655763" cy="24479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椭圆 5"/>
          <p:cNvSpPr/>
          <p:nvPr/>
        </p:nvSpPr>
        <p:spPr bwMode="auto">
          <a:xfrm>
            <a:off x="3492500" y="5602635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47332"/>
              </p:ext>
            </p:extLst>
          </p:nvPr>
        </p:nvGraphicFramePr>
        <p:xfrm>
          <a:off x="5003800" y="4199285"/>
          <a:ext cx="12573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公式" r:id="rId5" imgW="1041400" imgH="1905000" progId="Equation.3">
                  <p:embed/>
                </p:oleObj>
              </mc:Choice>
              <mc:Fallback>
                <p:oleObj name="公式" r:id="rId5" imgW="10414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199285"/>
                        <a:ext cx="12573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5"/>
          <p:cNvSpPr/>
          <p:nvPr/>
        </p:nvSpPr>
        <p:spPr bwMode="auto">
          <a:xfrm>
            <a:off x="4572000" y="2514947"/>
            <a:ext cx="13668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椭圆 5"/>
          <p:cNvSpPr/>
          <p:nvPr/>
        </p:nvSpPr>
        <p:spPr bwMode="auto">
          <a:xfrm>
            <a:off x="7740650" y="1289397"/>
            <a:ext cx="935038" cy="504825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任意多边形 12"/>
          <p:cNvSpPr>
            <a:spLocks/>
          </p:cNvSpPr>
          <p:nvPr/>
        </p:nvSpPr>
        <p:spPr bwMode="auto">
          <a:xfrm>
            <a:off x="4757738" y="5193060"/>
            <a:ext cx="293687" cy="538162"/>
          </a:xfrm>
          <a:custGeom>
            <a:avLst/>
            <a:gdLst>
              <a:gd name="T0" fmla="*/ 17569 w 292704"/>
              <a:gd name="T1" fmla="*/ 549645 h 537028"/>
              <a:gd name="T2" fmla="*/ 47688 w 292704"/>
              <a:gd name="T3" fmla="*/ 207974 h 537028"/>
              <a:gd name="T4" fmla="*/ 303701 w 292704"/>
              <a:gd name="T5" fmla="*/ 0 h 537028"/>
              <a:gd name="T6" fmla="*/ 0 60000 65536"/>
              <a:gd name="T7" fmla="*/ 0 60000 65536"/>
              <a:gd name="T8" fmla="*/ 0 60000 65536"/>
              <a:gd name="T9" fmla="*/ 0 w 292704"/>
              <a:gd name="T10" fmla="*/ 0 h 537028"/>
              <a:gd name="T11" fmla="*/ 292704 w 292704"/>
              <a:gd name="T12" fmla="*/ 537028 h 537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704" h="537028">
                <a:moveTo>
                  <a:pt x="16933" y="537028"/>
                </a:moveTo>
                <a:cubicBezTo>
                  <a:pt x="8466" y="414866"/>
                  <a:pt x="0" y="292705"/>
                  <a:pt x="45962" y="203200"/>
                </a:cubicBezTo>
                <a:cubicBezTo>
                  <a:pt x="91924" y="113695"/>
                  <a:pt x="192314" y="56847"/>
                  <a:pt x="29270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3"/>
          <p:cNvGrpSpPr>
            <a:grpSpLocks/>
          </p:cNvGrpSpPr>
          <p:nvPr/>
        </p:nvGrpSpPr>
        <p:grpSpPr bwMode="auto">
          <a:xfrm>
            <a:off x="152400" y="1270000"/>
            <a:ext cx="8610600" cy="1828800"/>
            <a:chOff x="96" y="800"/>
            <a:chExt cx="5424" cy="1152"/>
          </a:xfrm>
        </p:grpSpPr>
        <p:sp>
          <p:nvSpPr>
            <p:cNvPr id="36887" name="Rectangle 4"/>
            <p:cNvSpPr>
              <a:spLocks noChangeArrowheads="1"/>
            </p:cNvSpPr>
            <p:nvPr/>
          </p:nvSpPr>
          <p:spPr bwMode="auto">
            <a:xfrm>
              <a:off x="96" y="868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8" name="Text Box 5"/>
            <p:cNvSpPr txBox="1">
              <a:spLocks noChangeArrowheads="1"/>
            </p:cNvSpPr>
            <p:nvPr/>
          </p:nvSpPr>
          <p:spPr bwMode="auto">
            <a:xfrm>
              <a:off x="1373" y="1568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AutoShape 6" descr="白色大理石"/>
            <p:cNvSpPr>
              <a:spLocks noChangeArrowheads="1"/>
            </p:cNvSpPr>
            <p:nvPr/>
          </p:nvSpPr>
          <p:spPr bwMode="auto">
            <a:xfrm>
              <a:off x="576" y="1280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3" name="AutoShape 7"/>
            <p:cNvSpPr>
              <a:spLocks noChangeArrowheads="1"/>
            </p:cNvSpPr>
            <p:nvPr/>
          </p:nvSpPr>
          <p:spPr bwMode="auto">
            <a:xfrm>
              <a:off x="1776" y="104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4" name="AutoShape 8"/>
            <p:cNvSpPr>
              <a:spLocks noChangeArrowheads="1"/>
            </p:cNvSpPr>
            <p:nvPr/>
          </p:nvSpPr>
          <p:spPr bwMode="auto">
            <a:xfrm>
              <a:off x="225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AutoShape 9"/>
            <p:cNvSpPr>
              <a:spLocks noChangeArrowheads="1"/>
            </p:cNvSpPr>
            <p:nvPr/>
          </p:nvSpPr>
          <p:spPr bwMode="auto">
            <a:xfrm>
              <a:off x="3216" y="800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6" name="AutoShape 10"/>
            <p:cNvSpPr>
              <a:spLocks noChangeArrowheads="1"/>
            </p:cNvSpPr>
            <p:nvPr/>
          </p:nvSpPr>
          <p:spPr bwMode="auto">
            <a:xfrm>
              <a:off x="2736" y="99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7" name="AutoShape 11"/>
            <p:cNvSpPr>
              <a:spLocks noChangeArrowheads="1"/>
            </p:cNvSpPr>
            <p:nvPr/>
          </p:nvSpPr>
          <p:spPr bwMode="auto">
            <a:xfrm>
              <a:off x="1296" y="108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8" name="AutoShape 12"/>
            <p:cNvSpPr>
              <a:spLocks noChangeArrowheads="1"/>
            </p:cNvSpPr>
            <p:nvPr/>
          </p:nvSpPr>
          <p:spPr bwMode="auto">
            <a:xfrm>
              <a:off x="3696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9" name="Line 13"/>
            <p:cNvSpPr>
              <a:spLocks noChangeShapeType="1"/>
            </p:cNvSpPr>
            <p:nvPr/>
          </p:nvSpPr>
          <p:spPr bwMode="auto">
            <a:xfrm>
              <a:off x="3840" y="1856"/>
              <a:ext cx="624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Line 14"/>
            <p:cNvSpPr>
              <a:spLocks noChangeShapeType="1"/>
            </p:cNvSpPr>
            <p:nvPr/>
          </p:nvSpPr>
          <p:spPr bwMode="auto">
            <a:xfrm flipH="1">
              <a:off x="1488" y="1952"/>
              <a:ext cx="297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AutoShape 15"/>
            <p:cNvSpPr>
              <a:spLocks noChangeArrowheads="1"/>
            </p:cNvSpPr>
            <p:nvPr/>
          </p:nvSpPr>
          <p:spPr bwMode="auto">
            <a:xfrm>
              <a:off x="4368" y="1280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Line 16"/>
            <p:cNvSpPr>
              <a:spLocks noChangeShapeType="1"/>
            </p:cNvSpPr>
            <p:nvPr/>
          </p:nvSpPr>
          <p:spPr bwMode="auto">
            <a:xfrm>
              <a:off x="340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/>
            <p:cNvSpPr>
              <a:spLocks noChangeShapeType="1"/>
            </p:cNvSpPr>
            <p:nvPr/>
          </p:nvSpPr>
          <p:spPr bwMode="auto">
            <a:xfrm>
              <a:off x="292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244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196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1488" y="190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204" y="1606"/>
              <a:ext cx="4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5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113" y="981"/>
              <a:ext cx="9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第四趟排序结果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8" name="Text Box 32"/>
          <p:cNvSpPr txBox="1">
            <a:spLocks noChangeArrowheads="1"/>
          </p:cNvSpPr>
          <p:nvPr/>
        </p:nvSpPr>
        <p:spPr bwMode="auto">
          <a:xfrm>
            <a:off x="2051050" y="5862638"/>
            <a:ext cx="5329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直接插入排序的各趟排序结果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11658" name="Group 42"/>
          <p:cNvGrpSpPr>
            <a:grpSpLocks/>
          </p:cNvGrpSpPr>
          <p:nvPr/>
        </p:nvGrpSpPr>
        <p:grpSpPr bwMode="auto">
          <a:xfrm>
            <a:off x="322263" y="3552825"/>
            <a:ext cx="8426450" cy="1754188"/>
            <a:chOff x="203" y="2238"/>
            <a:chExt cx="5308" cy="1105"/>
          </a:xfrm>
        </p:grpSpPr>
        <p:sp>
          <p:nvSpPr>
            <p:cNvPr id="111639" name="AutoShape 23" descr="白色大理石"/>
            <p:cNvSpPr>
              <a:spLocks noChangeArrowheads="1"/>
            </p:cNvSpPr>
            <p:nvPr/>
          </p:nvSpPr>
          <p:spPr bwMode="auto">
            <a:xfrm>
              <a:off x="567" y="271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>
              <a:off x="2298" y="247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1" name="AutoShape 25"/>
            <p:cNvSpPr>
              <a:spLocks noChangeArrowheads="1"/>
            </p:cNvSpPr>
            <p:nvPr/>
          </p:nvSpPr>
          <p:spPr bwMode="auto">
            <a:xfrm>
              <a:off x="277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AutoShape 26"/>
            <p:cNvSpPr>
              <a:spLocks noChangeArrowheads="1"/>
            </p:cNvSpPr>
            <p:nvPr/>
          </p:nvSpPr>
          <p:spPr bwMode="auto">
            <a:xfrm>
              <a:off x="3738" y="223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7"/>
            <p:cNvSpPr>
              <a:spLocks noChangeArrowheads="1"/>
            </p:cNvSpPr>
            <p:nvPr/>
          </p:nvSpPr>
          <p:spPr bwMode="auto">
            <a:xfrm>
              <a:off x="3258" y="243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8"/>
            <p:cNvSpPr>
              <a:spLocks noChangeArrowheads="1"/>
            </p:cNvSpPr>
            <p:nvPr/>
          </p:nvSpPr>
          <p:spPr bwMode="auto">
            <a:xfrm>
              <a:off x="1818" y="252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29"/>
            <p:cNvSpPr>
              <a:spLocks noChangeArrowheads="1"/>
            </p:cNvSpPr>
            <p:nvPr/>
          </p:nvSpPr>
          <p:spPr bwMode="auto">
            <a:xfrm>
              <a:off x="1338" y="271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30"/>
            <p:cNvSpPr txBox="1">
              <a:spLocks noChangeArrowheads="1"/>
            </p:cNvSpPr>
            <p:nvPr/>
          </p:nvSpPr>
          <p:spPr bwMode="auto">
            <a:xfrm>
              <a:off x="1414" y="300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7" name="Text Box 31"/>
            <p:cNvSpPr txBox="1">
              <a:spLocks noChangeArrowheads="1"/>
            </p:cNvSpPr>
            <p:nvPr/>
          </p:nvSpPr>
          <p:spPr bwMode="auto">
            <a:xfrm>
              <a:off x="203" y="2386"/>
              <a:ext cx="95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第五趟排序结果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9" name="Text Box 33"/>
            <p:cNvSpPr txBox="1">
              <a:spLocks noChangeArrowheads="1"/>
            </p:cNvSpPr>
            <p:nvPr/>
          </p:nvSpPr>
          <p:spPr bwMode="auto">
            <a:xfrm>
              <a:off x="204" y="3055"/>
              <a:ext cx="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完成</a:t>
              </a:r>
              <a:endParaRPr kumimoji="1" lang="zh-CN" altLang="en-US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177800" y="257175"/>
            <a:ext cx="5907088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直接插入排序示例（续）</a:t>
            </a:r>
            <a:endParaRPr lang="en-US" altLang="zh-CN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6870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6876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52400" y="41402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179388" y="404813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 4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时的直接插入排序的过程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7892" name="Group 47"/>
          <p:cNvGrpSpPr>
            <a:grpSpLocks/>
          </p:cNvGrpSpPr>
          <p:nvPr/>
        </p:nvGrpSpPr>
        <p:grpSpPr bwMode="auto">
          <a:xfrm>
            <a:off x="436563" y="1989138"/>
            <a:ext cx="8326437" cy="1676400"/>
            <a:chOff x="275" y="1253"/>
            <a:chExt cx="5245" cy="1056"/>
          </a:xfrm>
        </p:grpSpPr>
        <p:sp>
          <p:nvSpPr>
            <p:cNvPr id="109572" name="AutoShape 4" descr="白色大理石"/>
            <p:cNvSpPr>
              <a:spLocks noChangeArrowheads="1"/>
            </p:cNvSpPr>
            <p:nvPr/>
          </p:nvSpPr>
          <p:spPr bwMode="auto">
            <a:xfrm>
              <a:off x="576" y="1733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3216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976" y="130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6" name="Text Box 19"/>
            <p:cNvSpPr txBox="1">
              <a:spLocks noChangeArrowheads="1"/>
            </p:cNvSpPr>
            <p:nvPr/>
          </p:nvSpPr>
          <p:spPr bwMode="auto">
            <a:xfrm>
              <a:off x="1372" y="2021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8" name="AutoShape 20"/>
            <p:cNvSpPr>
              <a:spLocks noChangeArrowheads="1"/>
            </p:cNvSpPr>
            <p:nvPr/>
          </p:nvSpPr>
          <p:spPr bwMode="auto">
            <a:xfrm>
              <a:off x="1296" y="1493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89" name="AutoShape 21"/>
            <p:cNvSpPr>
              <a:spLocks noChangeArrowheads="1"/>
            </p:cNvSpPr>
            <p:nvPr/>
          </p:nvSpPr>
          <p:spPr bwMode="auto">
            <a:xfrm>
              <a:off x="177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0" name="AutoShape 22"/>
            <p:cNvSpPr>
              <a:spLocks noChangeArrowheads="1"/>
            </p:cNvSpPr>
            <p:nvPr/>
          </p:nvSpPr>
          <p:spPr bwMode="auto">
            <a:xfrm>
              <a:off x="2736" y="1253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1" name="AutoShape 23"/>
            <p:cNvSpPr>
              <a:spLocks noChangeArrowheads="1"/>
            </p:cNvSpPr>
            <p:nvPr/>
          </p:nvSpPr>
          <p:spPr bwMode="auto">
            <a:xfrm>
              <a:off x="2256" y="1445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2" name="AutoShape 24"/>
            <p:cNvSpPr>
              <a:spLocks noChangeArrowheads="1"/>
            </p:cNvSpPr>
            <p:nvPr/>
          </p:nvSpPr>
          <p:spPr bwMode="auto">
            <a:xfrm>
              <a:off x="3696" y="1733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0" name="AutoShape 32"/>
            <p:cNvSpPr>
              <a:spLocks noChangeArrowheads="1"/>
            </p:cNvSpPr>
            <p:nvPr/>
          </p:nvSpPr>
          <p:spPr bwMode="auto">
            <a:xfrm>
              <a:off x="4368" y="1541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5" name="Text Box 37"/>
            <p:cNvSpPr txBox="1">
              <a:spLocks noChangeArrowheads="1"/>
            </p:cNvSpPr>
            <p:nvPr/>
          </p:nvSpPr>
          <p:spPr bwMode="auto">
            <a:xfrm>
              <a:off x="275" y="1370"/>
              <a:ext cx="470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3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616" name="Group 48"/>
          <p:cNvGrpSpPr>
            <a:grpSpLocks/>
          </p:cNvGrpSpPr>
          <p:nvPr/>
        </p:nvGrpSpPr>
        <p:grpSpPr bwMode="auto">
          <a:xfrm>
            <a:off x="457200" y="4108450"/>
            <a:ext cx="8305800" cy="1676400"/>
            <a:chOff x="288" y="2588"/>
            <a:chExt cx="5232" cy="1056"/>
          </a:xfrm>
        </p:grpSpPr>
        <p:sp>
          <p:nvSpPr>
            <p:cNvPr id="109574" name="AutoShape 6" descr="白色大理石"/>
            <p:cNvSpPr>
              <a:spLocks noChangeArrowheads="1"/>
            </p:cNvSpPr>
            <p:nvPr/>
          </p:nvSpPr>
          <p:spPr bwMode="auto">
            <a:xfrm>
              <a:off x="576" y="30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575" name="AutoShape 7"/>
            <p:cNvSpPr>
              <a:spLocks noChangeArrowheads="1"/>
            </p:cNvSpPr>
            <p:nvPr/>
          </p:nvSpPr>
          <p:spPr bwMode="auto">
            <a:xfrm>
              <a:off x="273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496" y="268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Text Box 26"/>
            <p:cNvSpPr txBox="1">
              <a:spLocks noChangeArrowheads="1"/>
            </p:cNvSpPr>
            <p:nvPr/>
          </p:nvSpPr>
          <p:spPr bwMode="auto">
            <a:xfrm>
              <a:off x="1373" y="335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5" name="AutoShape 27"/>
            <p:cNvSpPr>
              <a:spLocks noChangeArrowheads="1"/>
            </p:cNvSpPr>
            <p:nvPr/>
          </p:nvSpPr>
          <p:spPr bwMode="auto">
            <a:xfrm>
              <a:off x="1296" y="278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6" name="AutoShape 28"/>
            <p:cNvSpPr>
              <a:spLocks noChangeArrowheads="1"/>
            </p:cNvSpPr>
            <p:nvPr/>
          </p:nvSpPr>
          <p:spPr bwMode="auto">
            <a:xfrm>
              <a:off x="177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3216" y="25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98" name="AutoShape 30"/>
            <p:cNvSpPr>
              <a:spLocks noChangeArrowheads="1"/>
            </p:cNvSpPr>
            <p:nvPr/>
          </p:nvSpPr>
          <p:spPr bwMode="auto">
            <a:xfrm>
              <a:off x="2256" y="273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2" name="AutoShape 34"/>
            <p:cNvSpPr>
              <a:spLocks noChangeArrowheads="1"/>
            </p:cNvSpPr>
            <p:nvPr/>
          </p:nvSpPr>
          <p:spPr bwMode="auto">
            <a:xfrm>
              <a:off x="3696" y="30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4368" y="28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>
              <a:off x="2880" y="36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06" name="Text Box 38"/>
            <p:cNvSpPr txBox="1">
              <a:spLocks noChangeArrowheads="1"/>
            </p:cNvSpPr>
            <p:nvPr/>
          </p:nvSpPr>
          <p:spPr bwMode="auto">
            <a:xfrm>
              <a:off x="288" y="2705"/>
              <a:ext cx="470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894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89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790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42"/>
          <p:cNvGrpSpPr>
            <a:grpSpLocks/>
          </p:cNvGrpSpPr>
          <p:nvPr/>
        </p:nvGrpSpPr>
        <p:grpSpPr bwMode="auto">
          <a:xfrm>
            <a:off x="457200" y="457200"/>
            <a:ext cx="8153400" cy="1676400"/>
            <a:chOff x="288" y="288"/>
            <a:chExt cx="5136" cy="1056"/>
          </a:xfrm>
        </p:grpSpPr>
        <p:sp>
          <p:nvSpPr>
            <p:cNvPr id="110598" name="AutoShape 6" descr="白色大理石"/>
            <p:cNvSpPr>
              <a:spLocks noChangeArrowheads="1"/>
            </p:cNvSpPr>
            <p:nvPr/>
          </p:nvSpPr>
          <p:spPr bwMode="auto">
            <a:xfrm>
              <a:off x="480" y="76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auto">
            <a:xfrm>
              <a:off x="225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auto">
            <a:xfrm>
              <a:off x="2016" y="432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4" name="AutoShape 12"/>
            <p:cNvSpPr>
              <a:spLocks noChangeArrowheads="1"/>
            </p:cNvSpPr>
            <p:nvPr/>
          </p:nvSpPr>
          <p:spPr bwMode="auto">
            <a:xfrm>
              <a:off x="1296" y="528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5" name="AutoShape 13"/>
            <p:cNvSpPr>
              <a:spLocks noChangeArrowheads="1"/>
            </p:cNvSpPr>
            <p:nvPr/>
          </p:nvSpPr>
          <p:spPr bwMode="auto">
            <a:xfrm>
              <a:off x="177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6" name="AutoShape 14"/>
            <p:cNvSpPr>
              <a:spLocks noChangeArrowheads="1"/>
            </p:cNvSpPr>
            <p:nvPr/>
          </p:nvSpPr>
          <p:spPr bwMode="auto">
            <a:xfrm>
              <a:off x="3216" y="28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7" name="AutoShape 15"/>
            <p:cNvSpPr>
              <a:spLocks noChangeArrowheads="1"/>
            </p:cNvSpPr>
            <p:nvPr/>
          </p:nvSpPr>
          <p:spPr bwMode="auto">
            <a:xfrm>
              <a:off x="2736" y="480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8" name="AutoShape 16"/>
            <p:cNvSpPr>
              <a:spLocks noChangeArrowheads="1"/>
            </p:cNvSpPr>
            <p:nvPr/>
          </p:nvSpPr>
          <p:spPr bwMode="auto">
            <a:xfrm>
              <a:off x="3696" y="76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0" name="Text Box 17"/>
            <p:cNvSpPr txBox="1">
              <a:spLocks noChangeArrowheads="1"/>
            </p:cNvSpPr>
            <p:nvPr/>
          </p:nvSpPr>
          <p:spPr bwMode="auto">
            <a:xfrm>
              <a:off x="1372" y="1056"/>
              <a:ext cx="26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4" name="AutoShape 32"/>
            <p:cNvSpPr>
              <a:spLocks noChangeArrowheads="1"/>
            </p:cNvSpPr>
            <p:nvPr/>
          </p:nvSpPr>
          <p:spPr bwMode="auto">
            <a:xfrm>
              <a:off x="4368" y="57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2400" y="134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88" y="343"/>
              <a:ext cx="470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457200" y="2590800"/>
            <a:ext cx="8305800" cy="1676400"/>
            <a:chOff x="288" y="1632"/>
            <a:chExt cx="5232" cy="1056"/>
          </a:xfrm>
        </p:grpSpPr>
        <p:sp>
          <p:nvSpPr>
            <p:cNvPr id="110596" name="AutoShape 4" descr="白色大理石"/>
            <p:cNvSpPr>
              <a:spLocks noChangeArrowheads="1"/>
            </p:cNvSpPr>
            <p:nvPr/>
          </p:nvSpPr>
          <p:spPr bwMode="auto">
            <a:xfrm>
              <a:off x="576" y="2112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02" name="AutoShape 10"/>
            <p:cNvSpPr>
              <a:spLocks noChangeArrowheads="1"/>
            </p:cNvSpPr>
            <p:nvPr/>
          </p:nvSpPr>
          <p:spPr bwMode="auto">
            <a:xfrm>
              <a:off x="1536" y="1728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3" name="Text Box 18"/>
            <p:cNvSpPr txBox="1">
              <a:spLocks noChangeArrowheads="1"/>
            </p:cNvSpPr>
            <p:nvPr/>
          </p:nvSpPr>
          <p:spPr bwMode="auto">
            <a:xfrm>
              <a:off x="1372" y="2400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1" name="AutoShape 19"/>
            <p:cNvSpPr>
              <a:spLocks noChangeArrowheads="1"/>
            </p:cNvSpPr>
            <p:nvPr/>
          </p:nvSpPr>
          <p:spPr bwMode="auto">
            <a:xfrm>
              <a:off x="1296" y="1872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3216" y="1632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3" name="AutoShape 21"/>
            <p:cNvSpPr>
              <a:spLocks noChangeArrowheads="1"/>
            </p:cNvSpPr>
            <p:nvPr/>
          </p:nvSpPr>
          <p:spPr bwMode="auto">
            <a:xfrm>
              <a:off x="273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4" name="AutoShape 22"/>
            <p:cNvSpPr>
              <a:spLocks noChangeArrowheads="1"/>
            </p:cNvSpPr>
            <p:nvPr/>
          </p:nvSpPr>
          <p:spPr bwMode="auto">
            <a:xfrm>
              <a:off x="3696" y="2112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0" name="AutoShape 28"/>
            <p:cNvSpPr>
              <a:spLocks noChangeArrowheads="1"/>
            </p:cNvSpPr>
            <p:nvPr/>
          </p:nvSpPr>
          <p:spPr bwMode="auto">
            <a:xfrm>
              <a:off x="4368" y="1920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5" name="AutoShape 33"/>
            <p:cNvSpPr>
              <a:spLocks noChangeArrowheads="1"/>
            </p:cNvSpPr>
            <p:nvPr/>
          </p:nvSpPr>
          <p:spPr bwMode="auto">
            <a:xfrm>
              <a:off x="2256" y="1824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8" name="Line 36"/>
            <p:cNvSpPr>
              <a:spLocks noChangeShapeType="1"/>
            </p:cNvSpPr>
            <p:nvPr/>
          </p:nvSpPr>
          <p:spPr bwMode="auto">
            <a:xfrm>
              <a:off x="1920" y="26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288" y="1701"/>
              <a:ext cx="470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0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637" name="Group 45"/>
          <p:cNvGrpSpPr>
            <a:grpSpLocks/>
          </p:cNvGrpSpPr>
          <p:nvPr/>
        </p:nvGrpSpPr>
        <p:grpSpPr bwMode="auto">
          <a:xfrm>
            <a:off x="457200" y="4648200"/>
            <a:ext cx="8305800" cy="1752600"/>
            <a:chOff x="288" y="2928"/>
            <a:chExt cx="5232" cy="1104"/>
          </a:xfrm>
        </p:grpSpPr>
        <p:sp>
          <p:nvSpPr>
            <p:cNvPr id="110601" name="AutoShape 9" descr="白色大理石"/>
            <p:cNvSpPr>
              <a:spLocks noChangeArrowheads="1"/>
            </p:cNvSpPr>
            <p:nvPr/>
          </p:nvSpPr>
          <p:spPr bwMode="auto">
            <a:xfrm>
              <a:off x="576" y="3408"/>
              <a:ext cx="4944" cy="288"/>
            </a:xfrm>
            <a:prstGeom prst="parallelogram">
              <a:avLst>
                <a:gd name="adj" fmla="val 24844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18" name="Text Box 23"/>
            <p:cNvSpPr txBox="1">
              <a:spLocks noChangeArrowheads="1"/>
            </p:cNvSpPr>
            <p:nvPr/>
          </p:nvSpPr>
          <p:spPr bwMode="auto">
            <a:xfrm>
              <a:off x="1373" y="3696"/>
              <a:ext cx="34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0        1        2        3        4        5         </a:t>
              </a:r>
              <a:r>
                <a:rPr kumimoji="1"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temp</a:t>
              </a:r>
              <a:endParaRPr kumimoji="1"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6" name="AutoShape 24"/>
            <p:cNvSpPr>
              <a:spLocks noChangeArrowheads="1"/>
            </p:cNvSpPr>
            <p:nvPr/>
          </p:nvSpPr>
          <p:spPr bwMode="auto">
            <a:xfrm>
              <a:off x="1296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chemeClr val="bg1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7" name="AutoShape 25"/>
            <p:cNvSpPr>
              <a:spLocks noChangeArrowheads="1"/>
            </p:cNvSpPr>
            <p:nvPr/>
          </p:nvSpPr>
          <p:spPr bwMode="auto">
            <a:xfrm>
              <a:off x="2208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  <a:endPara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6"/>
            <p:cNvSpPr>
              <a:spLocks noChangeArrowheads="1"/>
            </p:cNvSpPr>
            <p:nvPr/>
          </p:nvSpPr>
          <p:spPr bwMode="auto">
            <a:xfrm>
              <a:off x="3216" y="2928"/>
              <a:ext cx="336" cy="720"/>
            </a:xfrm>
            <a:prstGeom prst="can">
              <a:avLst>
                <a:gd name="adj" fmla="val 53571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49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7"/>
            <p:cNvSpPr>
              <a:spLocks noChangeArrowheads="1"/>
            </p:cNvSpPr>
            <p:nvPr/>
          </p:nvSpPr>
          <p:spPr bwMode="auto">
            <a:xfrm>
              <a:off x="2736" y="3072"/>
              <a:ext cx="336" cy="528"/>
            </a:xfrm>
            <a:prstGeom prst="can">
              <a:avLst>
                <a:gd name="adj" fmla="val 39286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25*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1" name="AutoShape 29"/>
            <p:cNvSpPr>
              <a:spLocks noChangeArrowheads="1"/>
            </p:cNvSpPr>
            <p:nvPr/>
          </p:nvSpPr>
          <p:spPr bwMode="auto">
            <a:xfrm>
              <a:off x="3696" y="3408"/>
              <a:ext cx="336" cy="240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08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2" name="AutoShape 30"/>
            <p:cNvSpPr>
              <a:spLocks noChangeArrowheads="1"/>
            </p:cNvSpPr>
            <p:nvPr/>
          </p:nvSpPr>
          <p:spPr bwMode="auto">
            <a:xfrm>
              <a:off x="4368" y="3216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3" name="Line 31"/>
            <p:cNvSpPr>
              <a:spLocks noChangeShapeType="1"/>
            </p:cNvSpPr>
            <p:nvPr/>
          </p:nvSpPr>
          <p:spPr bwMode="auto">
            <a:xfrm>
              <a:off x="1440" y="3984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auto">
            <a:xfrm>
              <a:off x="1728" y="3120"/>
              <a:ext cx="336" cy="480"/>
            </a:xfrm>
            <a:prstGeom prst="can">
              <a:avLst>
                <a:gd name="adj" fmla="val 35714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21</a:t>
              </a:r>
              <a:endParaRPr kumimoji="1" lang="en-US" altLang="zh-CN" sz="2400" b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288" y="2997"/>
              <a:ext cx="567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4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kumimoji="1" lang="en-US" altLang="zh-CN" sz="2400" i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j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Line 40"/>
            <p:cNvSpPr>
              <a:spLocks noChangeShapeType="1"/>
            </p:cNvSpPr>
            <p:nvPr/>
          </p:nvSpPr>
          <p:spPr bwMode="auto">
            <a:xfrm flipH="1">
              <a:off x="1440" y="4032"/>
              <a:ext cx="3072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633" name="AutoShape 41"/>
            <p:cNvSpPr>
              <a:spLocks noChangeArrowheads="1"/>
            </p:cNvSpPr>
            <p:nvPr/>
          </p:nvSpPr>
          <p:spPr bwMode="auto">
            <a:xfrm>
              <a:off x="1104" y="3024"/>
              <a:ext cx="336" cy="432"/>
            </a:xfrm>
            <a:prstGeom prst="can">
              <a:avLst>
                <a:gd name="adj" fmla="val 32143"/>
              </a:avLst>
            </a:prstGeom>
            <a:gradFill rotWithShape="0">
              <a:gsLst>
                <a:gs pos="0">
                  <a:srgbClr val="CCECFF">
                    <a:gamma/>
                    <a:shade val="46275"/>
                    <a:invGamma/>
                  </a:srgbClr>
                </a:gs>
                <a:gs pos="50000">
                  <a:srgbClr val="CCECFF"/>
                </a:gs>
                <a:gs pos="100000">
                  <a:srgbClr val="CCE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16</a:t>
              </a:r>
              <a:endParaRPr kumimoji="1" lang="en-US" altLang="zh-CN" sz="2400" b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3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4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4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42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9946" name="Text Box 16"/>
          <p:cNvSpPr txBox="1">
            <a:spLocks noChangeArrowheads="1"/>
          </p:cNvSpPr>
          <p:nvPr/>
        </p:nvSpPr>
        <p:spPr bwMode="auto">
          <a:xfrm>
            <a:off x="323850" y="1125538"/>
            <a:ext cx="8640763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InsertSort (dataList&lt;T&gt; &amp; L, const int left, const int right )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按排序码非递减顺序对表进行直接插入排序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Element&lt;T&gt; temp;  int i, j;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for ( i = left+1; i &lt;= right; i++ )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if ( L[i] &lt; L[i-1] )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temp = L[i];   j = i-1;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从后向前顺序比较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do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 L[j+1] = L[j];   j--;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} while ( j &gt;= left  &amp;&amp; temp &lt; L[j] ) 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L[j+1] = temp;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}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直接插入排序算法分析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0963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0969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323850" y="1052513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684213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最好情况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（“正序”）：排序码比较次数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KCN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RMN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26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最坏情况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（“逆序”）：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755650" y="4508500"/>
            <a:ext cx="798671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平均情况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：比较次数和移动次数</a:t>
            </a:r>
            <a:r>
              <a:rPr lang="zh-CN" altLang="en-US" sz="2600" smtClean="0">
                <a:latin typeface="Times New Roman" panose="02020603050405020304" pitchFamily="18" charset="0"/>
              </a:rPr>
              <a:t>约为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</a:t>
            </a:r>
            <a:endParaRPr lang="zh-CN" altLang="en-US" sz="260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直接插入排序的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40973" name="Object 16"/>
          <p:cNvGraphicFramePr>
            <a:graphicFrameLocks noChangeAspect="1"/>
          </p:cNvGraphicFramePr>
          <p:nvPr/>
        </p:nvGraphicFramePr>
        <p:xfrm>
          <a:off x="1619250" y="2852738"/>
          <a:ext cx="698500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9" name="公式" r:id="rId3" imgW="2705100" imgH="838200" progId="Equation.3">
                  <p:embed/>
                </p:oleObj>
              </mc:Choice>
              <mc:Fallback>
                <p:oleObj name="公式" r:id="rId3" imgW="2705100" imgH="838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852738"/>
                        <a:ext cx="6985000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3" name="Rectangle 17"/>
          <p:cNvSpPr>
            <a:spLocks noChangeArrowheads="1"/>
          </p:cNvSpPr>
          <p:nvPr/>
        </p:nvSpPr>
        <p:spPr bwMode="auto">
          <a:xfrm>
            <a:off x="323850" y="5445125"/>
            <a:ext cx="820896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直接插入排序是一种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8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395288" y="1628775"/>
            <a:ext cx="8137525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</a:rPr>
              <a:t>折半插入排序</a:t>
            </a:r>
            <a:r>
              <a:rPr kumimoji="1" lang="en-US" altLang="zh-CN" sz="2400" smtClean="0">
                <a:latin typeface="Times New Roman" panose="02020603050405020304" pitchFamily="18" charset="0"/>
              </a:rPr>
              <a:t>(Binary Insert Sort)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与直接插入排序的区别就在于寻找元素的插入位置用的是折半搜索，而非顺序搜索。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</a:rPr>
              <a:t>            插入第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 (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楷体_GB2312" pitchFamily="49" charset="-122"/>
                <a:sym typeface="Symbol" panose="05050102010706020507" pitchFamily="18" charset="2"/>
              </a:rPr>
              <a:t>≥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1)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个元素时，前面的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V[0], V[1], …, 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-1]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已经排好序。这时，</a:t>
            </a:r>
            <a:r>
              <a:rPr kumimoji="1"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利用折半搜索法寻找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的</a:t>
            </a:r>
            <a:r>
              <a:rPr kumimoji="1"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插入位置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，将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V[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]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插入，原来位置上的元素依次向后顺移。</a:t>
            </a:r>
          </a:p>
        </p:txBody>
      </p:sp>
      <p:sp>
        <p:nvSpPr>
          <p:cNvPr id="41994" name="Rectangle 13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9.2.2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折半插入排序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折半插入排序的算法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323850" y="1128713"/>
            <a:ext cx="8748713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“dataList.h”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template &lt;class T&gt; 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void BinaryInsertSort(dataList&lt;T&gt; &amp; L,  const int left, const int right) 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{ 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kumimoji="1" lang="zh-CN" altLang="en-US" sz="220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利用折半搜索法寻找插入位置的折半插入排序</a:t>
            </a:r>
          </a:p>
          <a:p>
            <a:pPr eaLnBrk="1" hangingPunct="1">
              <a:defRPr/>
            </a:pPr>
            <a:r>
              <a:rPr kumimoji="1" lang="zh-CN" altLang="en-US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Element&lt;T&gt; temp;  int i, low, high, middle, k; 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i = left+1; i &lt;= right; i++) {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temp = L[i];  low = left;  high = i-1;</a:t>
            </a:r>
          </a:p>
          <a:p>
            <a:pPr eaLnBrk="1" hangingPunct="1">
              <a:defRPr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while ( low &lt;= high ) {			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middle = ( low + high )/2;		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if ( temp &lt; L[middle] )   high = middle - 1;	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else low = middle + 1;  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}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for ( k = i-1; k &gt;= low; k-- )  L[k+1] = L[k];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L[low] = temp;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</a:p>
          <a:p>
            <a:pPr eaLnBrk="1" hangingPunct="1">
              <a:defRPr/>
            </a:pPr>
            <a:r>
              <a:rPr kumimoji="1"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3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3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3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3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3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323850" y="981075"/>
            <a:ext cx="82089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684213" y="1485900"/>
            <a:ext cx="799147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比较次数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smtClean="0">
                <a:latin typeface="Times New Roman" panose="02020603050405020304" pitchFamily="18" charset="0"/>
              </a:rPr>
              <a:t>插入第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i </a:t>
            </a:r>
            <a:r>
              <a:rPr lang="zh-CN" altLang="en-US" sz="2600" smtClean="0">
                <a:latin typeface="Times New Roman" panose="02020603050405020304" pitchFamily="18" charset="0"/>
              </a:rPr>
              <a:t>个元素时，需要 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600" smtClean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smtClean="0"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600" smtClean="0">
                <a:latin typeface="Times New Roman" panose="02020603050405020304" pitchFamily="18" charset="0"/>
              </a:rPr>
              <a:t> +1 </a:t>
            </a:r>
            <a:r>
              <a:rPr lang="zh-CN" altLang="en-US" sz="2600" smtClean="0">
                <a:latin typeface="Times New Roman" panose="02020603050405020304" pitchFamily="18" charset="0"/>
              </a:rPr>
              <a:t>次比较， 总的排序码比较次数为：</a:t>
            </a:r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684213" y="3500438"/>
            <a:ext cx="7986712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chemeClr val="hlink"/>
              </a:buClr>
              <a:buSzPct val="55000"/>
              <a:defRPr/>
            </a:pPr>
            <a:r>
              <a:rPr lang="zh-CN" altLang="en-US" sz="2400" smtClean="0">
                <a:latin typeface="Times New Roman" panose="02020603050405020304" pitchFamily="18" charset="0"/>
              </a:rPr>
              <a:t>当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4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较大</a:t>
            </a:r>
            <a:r>
              <a:rPr lang="zh-CN" altLang="en-US" sz="2400" smtClean="0">
                <a:latin typeface="Times New Roman" panose="02020603050405020304" pitchFamily="18" charset="0"/>
              </a:rPr>
              <a:t>时</a:t>
            </a:r>
            <a:r>
              <a:rPr lang="en-US" altLang="zh-CN" sz="2400" smtClean="0">
                <a:latin typeface="Times New Roman" panose="02020603050405020304" pitchFamily="18" charset="0"/>
              </a:rPr>
              <a:t>, </a:t>
            </a:r>
            <a:r>
              <a:rPr lang="zh-CN" altLang="en-US" sz="2400" smtClean="0">
                <a:latin typeface="Times New Roman" panose="02020603050405020304" pitchFamily="18" charset="0"/>
              </a:rPr>
              <a:t>总排序码比较次数比直接插入排序的最坏情况要好得多，但比其最好情况要差。</a:t>
            </a:r>
          </a:p>
          <a:p>
            <a:pPr algn="just"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移动次数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zh-CN" altLang="en-US" sz="2600" smtClean="0">
                <a:latin typeface="Times New Roman" panose="02020603050405020304" pitchFamily="18" charset="0"/>
              </a:rPr>
              <a:t>与直接插入排序相同，依赖于元素的初始排列。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折半插入排序的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323850" y="5805488"/>
            <a:ext cx="82089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折半插入排序是一种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graphicFrame>
        <p:nvGraphicFramePr>
          <p:cNvPr id="44045" name="Object 17"/>
          <p:cNvGraphicFramePr>
            <a:graphicFrameLocks noChangeAspect="1"/>
          </p:cNvGraphicFramePr>
          <p:nvPr/>
        </p:nvGraphicFramePr>
        <p:xfrm>
          <a:off x="2268538" y="2328863"/>
          <a:ext cx="39592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公式" r:id="rId3" imgW="1600200" imgH="431800" progId="Equation.3">
                  <p:embed/>
                </p:oleObj>
              </mc:Choice>
              <mc:Fallback>
                <p:oleObj name="公式" r:id="rId3" imgW="16002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328863"/>
                        <a:ext cx="39592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折半插入排序算法分析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5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2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5065" name="Rectangle 12"/>
          <p:cNvSpPr>
            <a:spLocks noChangeArrowheads="1"/>
          </p:cNvSpPr>
          <p:nvPr/>
        </p:nvSpPr>
        <p:spPr bwMode="auto">
          <a:xfrm>
            <a:off x="468313" y="1412875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直接插入排序的两个特性</a:t>
            </a:r>
          </a:p>
        </p:txBody>
      </p:sp>
      <p:sp>
        <p:nvSpPr>
          <p:cNvPr id="45066" name="Rectangle 13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9.2.3</a:t>
            </a:r>
            <a:r>
              <a:rPr lang="zh-CN" altLang="en-US" sz="3600" dirty="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希尔排序</a:t>
            </a:r>
          </a:p>
        </p:txBody>
      </p:sp>
      <p:sp>
        <p:nvSpPr>
          <p:cNvPr id="45067" name="Rectangle 14"/>
          <p:cNvSpPr>
            <a:spLocks noChangeArrowheads="1"/>
          </p:cNvSpPr>
          <p:nvPr/>
        </p:nvSpPr>
        <p:spPr bwMode="auto">
          <a:xfrm>
            <a:off x="901700" y="1989138"/>
            <a:ext cx="7991475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latin typeface="Times New Roman" panose="02020603050405020304" pitchFamily="18" charset="0"/>
              </a:rPr>
              <a:t>在最好情况（待排序列本身已是有序的，即正序）下的时间为 </a:t>
            </a:r>
            <a:r>
              <a:rPr lang="en-US" altLang="zh-CN" sz="2600" dirty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</a:p>
          <a:p>
            <a:pPr>
              <a:buClr>
                <a:srgbClr val="FF3300"/>
              </a:buClr>
              <a:buSzPct val="55000"/>
            </a:pP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在 </a:t>
            </a:r>
            <a:r>
              <a:rPr lang="en-US" altLang="zh-CN" sz="2600" i="1" dirty="0">
                <a:solidFill>
                  <a:srgbClr val="0000CC"/>
                </a:solidFill>
                <a:latin typeface="Times New Roman" panose="02020603050405020304" pitchFamily="18" charset="0"/>
              </a:rPr>
              <a:t>n </a:t>
            </a:r>
            <a:r>
              <a:rPr lang="zh-CN" altLang="en-US" sz="2600" dirty="0">
                <a:solidFill>
                  <a:srgbClr val="0000CC"/>
                </a:solidFill>
                <a:latin typeface="Times New Roman" panose="02020603050405020304" pitchFamily="18" charset="0"/>
              </a:rPr>
              <a:t>较小时，直接插入排序比较有效</a:t>
            </a:r>
          </a:p>
        </p:txBody>
      </p:sp>
      <p:sp>
        <p:nvSpPr>
          <p:cNvPr id="45068" name="Rectangle 15"/>
          <p:cNvSpPr>
            <a:spLocks noChangeArrowheads="1"/>
          </p:cNvSpPr>
          <p:nvPr/>
        </p:nvSpPr>
        <p:spPr bwMode="auto">
          <a:xfrm>
            <a:off x="468313" y="3502025"/>
            <a:ext cx="7848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r>
              <a:rPr lang="zh-CN" altLang="en-US" sz="2800">
                <a:latin typeface="Times New Roman" panose="02020603050405020304" pitchFamily="18" charset="0"/>
              </a:rPr>
              <a:t>希尔排序有效地利用了直接插入排序的这两个特性</a:t>
            </a:r>
          </a:p>
        </p:txBody>
      </p:sp>
      <p:sp>
        <p:nvSpPr>
          <p:cNvPr id="14" name="矩形 14"/>
          <p:cNvSpPr>
            <a:spLocks noChangeArrowheads="1"/>
          </p:cNvSpPr>
          <p:nvPr/>
        </p:nvSpPr>
        <p:spPr bwMode="auto">
          <a:xfrm>
            <a:off x="971600" y="4437112"/>
            <a:ext cx="138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971600" y="5949999"/>
            <a:ext cx="165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O(n</a:t>
            </a:r>
            <a:r>
              <a:rPr lang="en-US" altLang="zh-CN" sz="4000" baseline="30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3/2</a:t>
            </a:r>
            <a:r>
              <a:rPr lang="en-US" altLang="zh-CN" sz="4000" dirty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)</a:t>
            </a:r>
            <a:endParaRPr lang="en-US" altLang="zh-CN" sz="4000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663750" y="5084812"/>
            <a:ext cx="0" cy="865187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668007" y="4293096"/>
            <a:ext cx="2195513" cy="20621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排序比冒泡排序快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倍，比插入排序大致快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倍。适合于数据量在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5000</a:t>
            </a:r>
            <a:r>
              <a:rPr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以下并且速度并不是特别重要的场合。它对于数据量较小的数列重复排序是非常好的。</a:t>
            </a:r>
          </a:p>
        </p:txBody>
      </p:sp>
      <p:sp>
        <p:nvSpPr>
          <p:cNvPr id="2" name="AutoShape 2" descr="https://pic1.zhimg.com/v2-80d1ed88443b9c2f33c245c1caa1a308_b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1860" name="Picture 4" descr="https://raw.githubusercontent.com/MagicDavid20/ResForBlog/master/sortGif/ShellSor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20" y="4011917"/>
            <a:ext cx="3863585" cy="2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323850" y="1268413"/>
            <a:ext cx="83534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希尔排序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(Shell’s Sort)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又称</a:t>
            </a:r>
            <a:r>
              <a:rPr lang="zh-CN" altLang="en-US" sz="2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缩小增量排序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Diminishing Increment Sort)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，是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1959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年由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D. L. Shell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提出来的。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10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  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设待排序元素序列有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个元素，首先取一个整数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 &lt;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作为间隔（增量），将全部元素分为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个子序列，所有距离为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的元素放在同一个子序列中，在每一个</a:t>
            </a:r>
            <a:r>
              <a:rPr lang="zh-CN" altLang="en-US" sz="26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子序列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中分别施行</a:t>
            </a:r>
            <a:r>
              <a:rPr lang="zh-CN" altLang="en-US" sz="26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。然后缩小间隔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，例如取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 = </a:t>
            </a:r>
            <a:r>
              <a:rPr lang="en-US" altLang="zh-CN" sz="26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gap/2</a:t>
            </a:r>
            <a:r>
              <a:rPr lang="en-US" altLang="zh-CN" sz="26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，重复上述的子序列划分和排序工作。直到最后取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gap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 =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（此时序列“基本有序”），将所有元素放在同一个序列中排序为止。</a:t>
            </a:r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75011" y="158911"/>
            <a:ext cx="7543800" cy="6604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CC"/>
                </a:solidFill>
              </a:rPr>
              <a:t>Motivation</a:t>
            </a:r>
            <a:endParaRPr lang="zh-CN" altLang="en-US" dirty="0" smtClean="0">
              <a:solidFill>
                <a:srgbClr val="0000CC"/>
              </a:solidFill>
            </a:endParaRPr>
          </a:p>
        </p:txBody>
      </p:sp>
      <p:pic>
        <p:nvPicPr>
          <p:cNvPr id="13315" name="Picture 2" descr="http://h.hiphotos.baidu.com/zhidao/wh%3D600%2C800/sign=e5225ec3d9f9d72a1731181be41a040c/f9198618367adab4b58321bf8bd4b31c8601e4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3284538"/>
            <a:ext cx="58293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img1.ali213.net/flashpic/2012-09-15/ali_172024_11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33829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http://ts3.mm.bing.net/th?id=HN.608044812585076956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981075"/>
            <a:ext cx="3168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0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0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0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1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1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5726" name="AutoShape 14" descr="白色大理石"/>
          <p:cNvSpPr>
            <a:spLocks noChangeArrowheads="1"/>
          </p:cNvSpPr>
          <p:nvPr/>
        </p:nvSpPr>
        <p:spPr bwMode="auto">
          <a:xfrm>
            <a:off x="1060450" y="17891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2127250" y="14081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3041650" y="13319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3956050" y="10271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4870450" y="13319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5784850" y="14843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3" name="AutoShape 21"/>
          <p:cNvSpPr>
            <a:spLocks noChangeArrowheads="1"/>
          </p:cNvSpPr>
          <p:nvPr/>
        </p:nvSpPr>
        <p:spPr bwMode="auto">
          <a:xfrm>
            <a:off x="6699250" y="17891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21" name="Text Box 22"/>
          <p:cNvSpPr txBox="1">
            <a:spLocks noChangeArrowheads="1"/>
          </p:cNvSpPr>
          <p:nvPr/>
        </p:nvSpPr>
        <p:spPr bwMode="auto">
          <a:xfrm>
            <a:off x="2203450" y="22463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5" name="AutoShape 23" descr="白色大理石"/>
          <p:cNvSpPr>
            <a:spLocks noChangeArrowheads="1"/>
          </p:cNvSpPr>
          <p:nvPr/>
        </p:nvSpPr>
        <p:spPr bwMode="auto">
          <a:xfrm>
            <a:off x="1136650" y="34655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36" name="AutoShape 24"/>
          <p:cNvSpPr>
            <a:spLocks noChangeArrowheads="1"/>
          </p:cNvSpPr>
          <p:nvPr/>
        </p:nvSpPr>
        <p:spPr bwMode="auto">
          <a:xfrm>
            <a:off x="2127250" y="30845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4870450" y="30083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8" name="Text Box 26"/>
          <p:cNvSpPr txBox="1">
            <a:spLocks noChangeArrowheads="1"/>
          </p:cNvSpPr>
          <p:nvPr/>
        </p:nvSpPr>
        <p:spPr bwMode="auto">
          <a:xfrm>
            <a:off x="442913" y="24971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9" name="AutoShape 27" descr="白色大理石"/>
          <p:cNvSpPr>
            <a:spLocks noChangeArrowheads="1"/>
          </p:cNvSpPr>
          <p:nvPr/>
        </p:nvSpPr>
        <p:spPr bwMode="auto">
          <a:xfrm>
            <a:off x="1136650" y="6284913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0" name="AutoShape 28"/>
          <p:cNvSpPr>
            <a:spLocks noChangeArrowheads="1"/>
          </p:cNvSpPr>
          <p:nvPr/>
        </p:nvSpPr>
        <p:spPr bwMode="auto">
          <a:xfrm>
            <a:off x="6699250" y="62849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1" name="AutoShape 29"/>
          <p:cNvSpPr>
            <a:spLocks noChangeArrowheads="1"/>
          </p:cNvSpPr>
          <p:nvPr/>
        </p:nvSpPr>
        <p:spPr bwMode="auto">
          <a:xfrm>
            <a:off x="3956050" y="55229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79388" y="2878138"/>
            <a:ext cx="1309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3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3" name="AutoShape 31" descr="白色大理石"/>
          <p:cNvSpPr>
            <a:spLocks noChangeArrowheads="1"/>
          </p:cNvSpPr>
          <p:nvPr/>
        </p:nvSpPr>
        <p:spPr bwMode="auto">
          <a:xfrm>
            <a:off x="1136650" y="49133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744" name="AutoShape 32"/>
          <p:cNvSpPr>
            <a:spLocks noChangeArrowheads="1"/>
          </p:cNvSpPr>
          <p:nvPr/>
        </p:nvSpPr>
        <p:spPr bwMode="auto">
          <a:xfrm>
            <a:off x="3041650" y="44561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5784850" y="46085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3956050" y="27035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3041650" y="30083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5784850" y="31607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6699250" y="34655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3956050" y="41513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4870450" y="44561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2" name="AutoShape 40"/>
          <p:cNvSpPr>
            <a:spLocks noChangeArrowheads="1"/>
          </p:cNvSpPr>
          <p:nvPr/>
        </p:nvSpPr>
        <p:spPr bwMode="auto">
          <a:xfrm>
            <a:off x="6699250" y="49133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3" name="AutoShape 41"/>
          <p:cNvSpPr>
            <a:spLocks noChangeArrowheads="1"/>
          </p:cNvSpPr>
          <p:nvPr/>
        </p:nvSpPr>
        <p:spPr bwMode="auto">
          <a:xfrm>
            <a:off x="2127250" y="45323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4" name="AutoShape 42"/>
          <p:cNvSpPr>
            <a:spLocks noChangeArrowheads="1"/>
          </p:cNvSpPr>
          <p:nvPr/>
        </p:nvSpPr>
        <p:spPr bwMode="auto">
          <a:xfrm>
            <a:off x="3041650" y="58277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2127250" y="59039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4870450" y="58277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5784850" y="59801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58" name="Text Box 46"/>
          <p:cNvSpPr txBox="1">
            <a:spLocks noChangeArrowheads="1"/>
          </p:cNvSpPr>
          <p:nvPr/>
        </p:nvSpPr>
        <p:spPr bwMode="auto">
          <a:xfrm>
            <a:off x="319088" y="1557338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AutoShape 4" descr="白色大理石"/>
          <p:cNvSpPr>
            <a:spLocks noChangeArrowheads="1"/>
          </p:cNvSpPr>
          <p:nvPr/>
        </p:nvSpPr>
        <p:spPr bwMode="auto">
          <a:xfrm>
            <a:off x="1116013" y="1571625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2185988" y="1190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58435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6757988" y="809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29" name="AutoShape 9"/>
          <p:cNvSpPr>
            <a:spLocks noChangeArrowheads="1"/>
          </p:cNvSpPr>
          <p:nvPr/>
        </p:nvSpPr>
        <p:spPr bwMode="auto">
          <a:xfrm>
            <a:off x="4929188" y="1114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3100388" y="1266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1" name="AutoShape 11"/>
          <p:cNvSpPr>
            <a:spLocks noChangeArrowheads="1"/>
          </p:cNvSpPr>
          <p:nvPr/>
        </p:nvSpPr>
        <p:spPr bwMode="auto">
          <a:xfrm>
            <a:off x="4014788" y="1571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2262188" y="2028825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3" name="AutoShape 13" descr="白色大理石"/>
          <p:cNvSpPr>
            <a:spLocks noChangeArrowheads="1"/>
          </p:cNvSpPr>
          <p:nvPr/>
        </p:nvSpPr>
        <p:spPr bwMode="auto">
          <a:xfrm>
            <a:off x="1195388" y="33242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4" name="AutoShape 14"/>
          <p:cNvSpPr>
            <a:spLocks noChangeArrowheads="1"/>
          </p:cNvSpPr>
          <p:nvPr/>
        </p:nvSpPr>
        <p:spPr bwMode="auto">
          <a:xfrm>
            <a:off x="2185988" y="2943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5" name="Text Box 15"/>
          <p:cNvSpPr txBox="1">
            <a:spLocks noChangeArrowheads="1"/>
          </p:cNvSpPr>
          <p:nvPr/>
        </p:nvSpPr>
        <p:spPr bwMode="auto">
          <a:xfrm>
            <a:off x="379413" y="24114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AutoShape 16" descr="白色大理石"/>
          <p:cNvSpPr>
            <a:spLocks noChangeArrowheads="1"/>
          </p:cNvSpPr>
          <p:nvPr/>
        </p:nvSpPr>
        <p:spPr bwMode="auto">
          <a:xfrm>
            <a:off x="1195388" y="6067425"/>
            <a:ext cx="7467600" cy="457200"/>
          </a:xfrm>
          <a:prstGeom prst="parallelogram">
            <a:avLst>
              <a:gd name="adj" fmla="val 23638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37" name="AutoShape 17"/>
          <p:cNvSpPr>
            <a:spLocks noChangeArrowheads="1"/>
          </p:cNvSpPr>
          <p:nvPr/>
        </p:nvSpPr>
        <p:spPr bwMode="auto">
          <a:xfrm>
            <a:off x="4014788" y="3324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8" name="AutoShape 18"/>
          <p:cNvSpPr>
            <a:spLocks noChangeArrowheads="1"/>
          </p:cNvSpPr>
          <p:nvPr/>
        </p:nvSpPr>
        <p:spPr bwMode="auto">
          <a:xfrm>
            <a:off x="6757988" y="5305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323850" y="2795588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2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0" name="AutoShape 20" descr="白色大理石"/>
          <p:cNvSpPr>
            <a:spLocks noChangeArrowheads="1"/>
          </p:cNvSpPr>
          <p:nvPr/>
        </p:nvSpPr>
        <p:spPr bwMode="auto">
          <a:xfrm>
            <a:off x="1195388" y="4695825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741" name="AutoShape 21"/>
          <p:cNvSpPr>
            <a:spLocks noChangeArrowheads="1"/>
          </p:cNvSpPr>
          <p:nvPr/>
        </p:nvSpPr>
        <p:spPr bwMode="auto">
          <a:xfrm>
            <a:off x="58435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2" name="AutoShape 22"/>
          <p:cNvSpPr>
            <a:spLocks noChangeArrowheads="1"/>
          </p:cNvSpPr>
          <p:nvPr/>
        </p:nvSpPr>
        <p:spPr bwMode="auto">
          <a:xfrm>
            <a:off x="3100388" y="43910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3" name="AutoShape 23"/>
          <p:cNvSpPr>
            <a:spLocks noChangeArrowheads="1"/>
          </p:cNvSpPr>
          <p:nvPr/>
        </p:nvSpPr>
        <p:spPr bwMode="auto">
          <a:xfrm>
            <a:off x="6757988" y="2562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4" name="AutoShape 24"/>
          <p:cNvSpPr>
            <a:spLocks noChangeArrowheads="1"/>
          </p:cNvSpPr>
          <p:nvPr/>
        </p:nvSpPr>
        <p:spPr bwMode="auto">
          <a:xfrm>
            <a:off x="3100388" y="3019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5" name="AutoShape 25"/>
          <p:cNvSpPr>
            <a:spLocks noChangeArrowheads="1"/>
          </p:cNvSpPr>
          <p:nvPr/>
        </p:nvSpPr>
        <p:spPr bwMode="auto">
          <a:xfrm>
            <a:off x="4929188" y="2867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6" name="AutoShape 26"/>
          <p:cNvSpPr>
            <a:spLocks noChangeArrowheads="1"/>
          </p:cNvSpPr>
          <p:nvPr/>
        </p:nvSpPr>
        <p:spPr bwMode="auto">
          <a:xfrm>
            <a:off x="4014788" y="46958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7" name="AutoShape 27"/>
          <p:cNvSpPr>
            <a:spLocks noChangeArrowheads="1"/>
          </p:cNvSpPr>
          <p:nvPr/>
        </p:nvSpPr>
        <p:spPr bwMode="auto">
          <a:xfrm>
            <a:off x="2185988" y="43148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8" name="AutoShape 28"/>
          <p:cNvSpPr>
            <a:spLocks noChangeArrowheads="1"/>
          </p:cNvSpPr>
          <p:nvPr/>
        </p:nvSpPr>
        <p:spPr bwMode="auto">
          <a:xfrm>
            <a:off x="58435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49" name="AutoShape 29"/>
          <p:cNvSpPr>
            <a:spLocks noChangeArrowheads="1"/>
          </p:cNvSpPr>
          <p:nvPr/>
        </p:nvSpPr>
        <p:spPr bwMode="auto">
          <a:xfrm>
            <a:off x="6757988" y="39338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0" name="AutoShape 30"/>
          <p:cNvSpPr>
            <a:spLocks noChangeArrowheads="1"/>
          </p:cNvSpPr>
          <p:nvPr/>
        </p:nvSpPr>
        <p:spPr bwMode="auto">
          <a:xfrm>
            <a:off x="4929188" y="42386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1" name="AutoShape 31"/>
          <p:cNvSpPr>
            <a:spLocks noChangeArrowheads="1"/>
          </p:cNvSpPr>
          <p:nvPr/>
        </p:nvSpPr>
        <p:spPr bwMode="auto">
          <a:xfrm>
            <a:off x="2185988" y="6067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2" name="AutoShape 32"/>
          <p:cNvSpPr>
            <a:spLocks noChangeArrowheads="1"/>
          </p:cNvSpPr>
          <p:nvPr/>
        </p:nvSpPr>
        <p:spPr bwMode="auto">
          <a:xfrm>
            <a:off x="3100388" y="5762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3" name="AutoShape 33"/>
          <p:cNvSpPr>
            <a:spLocks noChangeArrowheads="1"/>
          </p:cNvSpPr>
          <p:nvPr/>
        </p:nvSpPr>
        <p:spPr bwMode="auto">
          <a:xfrm>
            <a:off x="4014788" y="5686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4" name="AutoShape 34"/>
          <p:cNvSpPr>
            <a:spLocks noChangeArrowheads="1"/>
          </p:cNvSpPr>
          <p:nvPr/>
        </p:nvSpPr>
        <p:spPr bwMode="auto">
          <a:xfrm>
            <a:off x="49291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5" name="AutoShape 35"/>
          <p:cNvSpPr>
            <a:spLocks noChangeArrowheads="1"/>
          </p:cNvSpPr>
          <p:nvPr/>
        </p:nvSpPr>
        <p:spPr bwMode="auto">
          <a:xfrm>
            <a:off x="5843588" y="5610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56" name="Rectangle 3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  <p:sp>
        <p:nvSpPr>
          <p:cNvPr id="48162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8168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白色大理石"/>
          <p:cNvSpPr>
            <a:spLocks noChangeArrowheads="1"/>
          </p:cNvSpPr>
          <p:nvPr/>
        </p:nvSpPr>
        <p:spPr bwMode="auto">
          <a:xfrm>
            <a:off x="762000" y="1700213"/>
            <a:ext cx="7543800" cy="457200"/>
          </a:xfrm>
          <a:prstGeom prst="parallelogram">
            <a:avLst>
              <a:gd name="adj" fmla="val 23879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0" name="AutoShape 6"/>
          <p:cNvSpPr>
            <a:spLocks noChangeArrowheads="1"/>
          </p:cNvSpPr>
          <p:nvPr/>
        </p:nvSpPr>
        <p:spPr bwMode="auto">
          <a:xfrm>
            <a:off x="3733800" y="1319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1" name="AutoShape 7"/>
          <p:cNvSpPr>
            <a:spLocks noChangeArrowheads="1"/>
          </p:cNvSpPr>
          <p:nvPr/>
        </p:nvSpPr>
        <p:spPr bwMode="auto">
          <a:xfrm>
            <a:off x="55626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6477000" y="938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4648200" y="1243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2819400" y="1395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1905000" y="1700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Text Box 12"/>
          <p:cNvSpPr txBox="1">
            <a:spLocks noChangeArrowheads="1"/>
          </p:cNvSpPr>
          <p:nvPr/>
        </p:nvSpPr>
        <p:spPr bwMode="auto">
          <a:xfrm>
            <a:off x="1981200" y="2157413"/>
            <a:ext cx="490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0          1          2          3          4          5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7" name="AutoShape 13" descr="白色大理石"/>
          <p:cNvSpPr>
            <a:spLocks noChangeArrowheads="1"/>
          </p:cNvSpPr>
          <p:nvPr/>
        </p:nvSpPr>
        <p:spPr bwMode="auto">
          <a:xfrm>
            <a:off x="914400" y="3452813"/>
            <a:ext cx="7391400" cy="457200"/>
          </a:xfrm>
          <a:prstGeom prst="parallelogram">
            <a:avLst>
              <a:gd name="adj" fmla="val 23396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3733800" y="30718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436563" y="24082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1905000" y="34528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1" name="Text Box 17"/>
          <p:cNvSpPr txBox="1">
            <a:spLocks noChangeArrowheads="1"/>
          </p:cNvSpPr>
          <p:nvPr/>
        </p:nvSpPr>
        <p:spPr bwMode="auto">
          <a:xfrm>
            <a:off x="381000" y="2792413"/>
            <a:ext cx="1309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Gap = 1</a:t>
            </a:r>
            <a:endParaRPr kumimoji="1" lang="en-US" altLang="zh-CN" sz="260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55626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2819400" y="31480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6477000" y="26908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4648200" y="29956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71" name="Rectangle 22"/>
          <p:cNvSpPr>
            <a:spLocks noChangeArrowheads="1"/>
          </p:cNvSpPr>
          <p:nvPr/>
        </p:nvSpPr>
        <p:spPr bwMode="auto">
          <a:xfrm>
            <a:off x="457200" y="4367213"/>
            <a:ext cx="8305800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</a:pPr>
            <a:r>
              <a:rPr lang="zh-CN" altLang="en-US" sz="2600">
                <a:latin typeface="Times New Roman" panose="02020603050405020304" pitchFamily="18" charset="0"/>
              </a:rPr>
              <a:t>开始时</a:t>
            </a:r>
            <a:r>
              <a:rPr lang="zh-CN" altLang="en-US" sz="2600" i="1">
                <a:latin typeface="Times New Roman" panose="02020603050405020304" pitchFamily="18" charset="0"/>
              </a:rPr>
              <a:t> </a:t>
            </a:r>
            <a:r>
              <a:rPr lang="en-US" altLang="zh-CN" sz="2600">
                <a:latin typeface="Times New Roman" panose="02020603050405020304" pitchFamily="18" charset="0"/>
              </a:rPr>
              <a:t>gap</a:t>
            </a:r>
            <a:r>
              <a:rPr lang="en-US" altLang="zh-CN" sz="2600" i="1">
                <a:latin typeface="Times New Roman" panose="02020603050405020304" pitchFamily="18" charset="0"/>
              </a:rPr>
              <a:t> </a:t>
            </a:r>
            <a:r>
              <a:rPr lang="zh-CN" altLang="en-US" sz="2600">
                <a:latin typeface="Times New Roman" panose="02020603050405020304" pitchFamily="18" charset="0"/>
              </a:rPr>
              <a:t>的值较大，子序列中的元素较少，排序速度较快；随着排序进展，</a:t>
            </a:r>
            <a:r>
              <a:rPr lang="en-US" altLang="zh-CN" sz="2600">
                <a:latin typeface="Times New Roman" panose="02020603050405020304" pitchFamily="18" charset="0"/>
              </a:rPr>
              <a:t>gap </a:t>
            </a:r>
            <a:r>
              <a:rPr lang="zh-CN" altLang="en-US" sz="2600">
                <a:latin typeface="Times New Roman" panose="02020603050405020304" pitchFamily="18" charset="0"/>
              </a:rPr>
              <a:t>值逐渐变小，子序列中元素个数逐渐变多，由于前面工作的基础，大多数元素已基本有序，所以排序速度仍然很快。</a:t>
            </a:r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希尔排序过程示例（续）</a:t>
            </a:r>
          </a:p>
        </p:txBody>
      </p:sp>
      <p:sp>
        <p:nvSpPr>
          <p:cNvPr id="49173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49179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7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8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8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82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186" name="Rectangle 13"/>
          <p:cNvSpPr>
            <a:spLocks noChangeArrowheads="1"/>
          </p:cNvSpPr>
          <p:nvPr/>
        </p:nvSpPr>
        <p:spPr bwMode="auto">
          <a:xfrm>
            <a:off x="468313" y="1125538"/>
            <a:ext cx="8489950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void ShellSort(dataList&lt;T&gt; &amp; L,  const int left, const int right)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CC0099"/>
                </a:solidFill>
                <a:latin typeface="Times New Roman" panose="02020603050405020304" pitchFamily="18" charset="0"/>
              </a:rPr>
              <a:t>缩小增量的方式为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</a:rPr>
              <a:t>gap = 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</a:rPr>
              <a:t>gap/3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kumimoji="1" lang="en-US" altLang="zh-CN" sz="2200">
                <a:solidFill>
                  <a:srgbClr val="CC0099"/>
                </a:solidFill>
                <a:latin typeface="Times New Roman" panose="02020603050405020304" pitchFamily="18" charset="0"/>
              </a:rPr>
              <a:t> 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>
                <a:latin typeface="Times New Roman" panose="02020603050405020304" pitchFamily="18" charset="0"/>
              </a:rPr>
              <a:t>　 </a:t>
            </a:r>
            <a:r>
              <a:rPr kumimoji="1" lang="en-US" altLang="zh-CN" sz="2200">
                <a:latin typeface="Times New Roman" panose="02020603050405020304" pitchFamily="18" charset="0"/>
              </a:rPr>
              <a:t>int i, j, gap=right-left+1;  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增量的初始值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>
                <a:latin typeface="Times New Roman" panose="02020603050405020304" pitchFamily="18" charset="0"/>
              </a:rPr>
              <a:t>　 </a:t>
            </a:r>
            <a:r>
              <a:rPr kumimoji="1" lang="en-US" altLang="zh-CN" sz="2200">
                <a:latin typeface="Times New Roman" panose="02020603050405020304" pitchFamily="18" charset="0"/>
              </a:rPr>
              <a:t>Element&lt;T&gt;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do {  gap = gap/3+1;      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求下一增量值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         for ( i = left+gap; i &lt;= right; i++)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各子序列内直接插入排序</a:t>
            </a:r>
            <a:endParaRPr kumimoji="1" lang="en-US" altLang="zh-CN" sz="20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               if ( L[i] &lt; L[i-gap] ) {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                      temp = L[i];  j=i-gap;            </a:t>
            </a:r>
            <a:endParaRPr kumimoji="1" lang="zh-CN" altLang="en-US" sz="22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>
                <a:latin typeface="Times New Roman" panose="02020603050405020304" pitchFamily="18" charset="0"/>
              </a:rPr>
              <a:t>do {  L[j+gap] = L[j];  j = j-gap;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                      } while ( j &gt;= left &amp;&amp; temp &lt;L[j]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>
                <a:latin typeface="Times New Roman" panose="02020603050405020304" pitchFamily="18" charset="0"/>
              </a:rPr>
              <a:t>                           </a:t>
            </a:r>
            <a:r>
              <a:rPr kumimoji="1" lang="en-US" altLang="zh-CN" sz="2200">
                <a:latin typeface="Times New Roman" panose="02020603050405020304" pitchFamily="18" charset="0"/>
              </a:rPr>
              <a:t>L[j+gap] = temp;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               }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     } while ( gap &gt; 1 );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2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657225" y="1268413"/>
            <a:ext cx="78486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排序码比较次数和元素移动次数</a:t>
            </a:r>
            <a:r>
              <a:rPr lang="zh-CN" altLang="en-US" sz="2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与增量</a:t>
            </a:r>
            <a:r>
              <a:rPr lang="en-US" altLang="zh-CN" sz="2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的取法有关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，但要给出完整的数学分析很困难。</a:t>
            </a:r>
          </a:p>
          <a:p>
            <a:pPr>
              <a:buClr>
                <a:srgbClr val="0066CC"/>
              </a:buClr>
              <a:defRPr/>
            </a:pPr>
            <a:r>
              <a:rPr lang="en-US" altLang="zh-CN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的取法：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gap/2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，直到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　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nuth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=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gap/3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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都取奇数，比如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5, 3, 1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　　</a:t>
            </a:r>
            <a:r>
              <a:rPr lang="zh-CN" altLang="en-US" sz="2400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▪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各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gap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互质，比如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5, 3, 2, 1</a:t>
            </a:r>
            <a:endParaRPr lang="zh-CN" altLang="en-US" sz="2600" dirty="0" smtClean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25000"/>
              </a:spcBef>
              <a:buClr>
                <a:srgbClr val="0066CC"/>
              </a:buClr>
              <a:defRPr/>
            </a:pPr>
            <a:r>
              <a:rPr lang="en-US" altLang="zh-CN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Knuth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利用大量实验统计资料得出：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当 </a:t>
            </a:r>
            <a:r>
              <a:rPr lang="en-US" altLang="zh-CN" sz="2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很大时，排序码平均比较次数和元素平均移动次数大约在 </a:t>
            </a:r>
            <a:r>
              <a:rPr lang="en-US" altLang="zh-CN" sz="26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 </a:t>
            </a:r>
            <a:r>
              <a:rPr lang="zh-CN" altLang="en-US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到 </a:t>
            </a:r>
            <a:r>
              <a:rPr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1.6</a:t>
            </a:r>
            <a:r>
              <a:rPr lang="en-US" altLang="zh-CN" sz="26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1.25</a:t>
            </a:r>
            <a:r>
              <a:rPr lang="en-US" altLang="zh-CN" sz="2600" baseline="30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的范围内。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希尔排序算法分析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611188" y="5661025"/>
            <a:ext cx="820896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希尔排序是一种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sp>
        <p:nvSpPr>
          <p:cNvPr id="51205" name="Oval 4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0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0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08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09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1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1211" name="Oval 8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44463" y="26035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9.3 </a:t>
            </a:r>
            <a:r>
              <a:rPr lang="zh-CN" altLang="en-US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交换排序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395288" y="1628775"/>
            <a:ext cx="81375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交换排序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Insertion Sort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两两比较待排序元素的排序码，如果发生逆序（即排列顺序与排序后的次序正好相反），则交换之。直到所有元素都排好序为止。</a:t>
            </a: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</a:rPr>
              <a:t>下面介绍两种交换排序：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起泡排序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快速排序（分区排序）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视觉直观感受7种常用排序算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4600575"/>
            <a:ext cx="2667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9.3.1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起泡</a:t>
            </a: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/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冒泡排序</a:t>
            </a:r>
          </a:p>
        </p:txBody>
      </p:sp>
      <p:sp>
        <p:nvSpPr>
          <p:cNvPr id="53252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325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68313" y="1268413"/>
            <a:ext cx="7848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kumimoji="1"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起泡</a:t>
            </a:r>
            <a:r>
              <a:rPr kumimoji="1"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</a:t>
            </a:r>
            <a:r>
              <a:rPr kumimoji="1"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冒泡排序 </a:t>
            </a:r>
            <a:r>
              <a:rPr kumimoji="1"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(Bubble Sort)</a:t>
            </a:r>
            <a:r>
              <a:rPr kumimoji="1"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的基本方法</a:t>
            </a:r>
            <a:endParaRPr kumimoji="1" lang="en-US" altLang="zh-CN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设待排序元素序列中的元素个数为 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。最多作 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趟，</a:t>
            </a:r>
            <a:r>
              <a:rPr lang="en-US" altLang="zh-CN" sz="24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= 1, 2, 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, 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。在第 </a:t>
            </a:r>
            <a:r>
              <a:rPr lang="en-US" altLang="zh-CN" sz="2400" i="1" dirty="0" err="1" smtClean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趟中从后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前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向前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后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-1, 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-2, 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,  </a:t>
            </a:r>
            <a:r>
              <a:rPr lang="en-US" altLang="zh-CN" sz="2400" i="1" dirty="0" err="1" smtClean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，顺次两两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比较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如果发生逆序，则交换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>
              <a:buClr>
                <a:srgbClr val="0066CC"/>
              </a:buCl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第</a:t>
            </a:r>
            <a:r>
              <a:rPr lang="en-US" altLang="zh-CN" sz="2400" i="1" dirty="0" err="1" smtClean="0">
                <a:latin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趟对待排序元素序列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V[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-1],V[</a:t>
            </a:r>
            <a:r>
              <a:rPr lang="en-US" altLang="zh-CN" sz="24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],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,V[</a:t>
            </a:r>
            <a:r>
              <a:rPr lang="en-US" altLang="zh-CN" sz="2400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24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进行排序，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结果将该序列中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排序码最小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大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的元素交换到序列的第一个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其它元素也都向排序的最终位置移动。在个别情形，元素可能在排序中途向相反的方向移动。</a:t>
            </a:r>
          </a:p>
          <a:p>
            <a:pPr lvl="1">
              <a:buClr>
                <a:srgbClr val="0066CC"/>
              </a:buClr>
              <a:defRPr/>
            </a:pPr>
            <a:endParaRPr lang="zh-CN" altLang="en-US" sz="2400" dirty="0" smtClean="0">
              <a:latin typeface="Times New Roman" panose="02020603050405020304" pitchFamily="18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68313" y="3638550"/>
            <a:ext cx="77771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5173" name="AutoShape 5" descr="白色大理石"/>
          <p:cNvSpPr>
            <a:spLocks noChangeArrowheads="1"/>
          </p:cNvSpPr>
          <p:nvPr/>
        </p:nvSpPr>
        <p:spPr bwMode="auto">
          <a:xfrm>
            <a:off x="565150" y="21145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1631950" y="17335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26225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3613150" y="13525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4603750" y="16573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5594350" y="18097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6584950" y="21145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2" name="Text Box 13"/>
          <p:cNvSpPr txBox="1">
            <a:spLocks noChangeArrowheads="1"/>
          </p:cNvSpPr>
          <p:nvPr/>
        </p:nvSpPr>
        <p:spPr bwMode="auto">
          <a:xfrm>
            <a:off x="1708150" y="25717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2" name="AutoShape 14" descr="白色大理石"/>
          <p:cNvSpPr>
            <a:spLocks noChangeArrowheads="1"/>
          </p:cNvSpPr>
          <p:nvPr/>
        </p:nvSpPr>
        <p:spPr bwMode="auto">
          <a:xfrm>
            <a:off x="488950" y="3790950"/>
            <a:ext cx="7772400" cy="457200"/>
          </a:xfrm>
          <a:prstGeom prst="parallelogram">
            <a:avLst>
              <a:gd name="adj" fmla="val 2460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3" name="AutoShape 15"/>
          <p:cNvSpPr>
            <a:spLocks noChangeArrowheads="1"/>
          </p:cNvSpPr>
          <p:nvPr/>
        </p:nvSpPr>
        <p:spPr bwMode="auto">
          <a:xfrm>
            <a:off x="2622550" y="34099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4" name="AutoShape 16"/>
          <p:cNvSpPr>
            <a:spLocks noChangeArrowheads="1"/>
          </p:cNvSpPr>
          <p:nvPr/>
        </p:nvSpPr>
        <p:spPr bwMode="auto">
          <a:xfrm>
            <a:off x="55943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252413" y="3462338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88" name="AutoShape 20" descr="白色大理石"/>
          <p:cNvSpPr>
            <a:spLocks noChangeArrowheads="1"/>
          </p:cNvSpPr>
          <p:nvPr/>
        </p:nvSpPr>
        <p:spPr bwMode="auto">
          <a:xfrm>
            <a:off x="2012950" y="5238750"/>
            <a:ext cx="6248400" cy="457200"/>
          </a:xfrm>
          <a:prstGeom prst="parallelogram">
            <a:avLst>
              <a:gd name="adj" fmla="val 1977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46037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2622550" y="49339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1" name="AutoShape 23"/>
          <p:cNvSpPr>
            <a:spLocks noChangeArrowheads="1"/>
          </p:cNvSpPr>
          <p:nvPr/>
        </p:nvSpPr>
        <p:spPr bwMode="auto">
          <a:xfrm>
            <a:off x="3613150" y="33337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2" name="AutoShape 24"/>
          <p:cNvSpPr>
            <a:spLocks noChangeArrowheads="1"/>
          </p:cNvSpPr>
          <p:nvPr/>
        </p:nvSpPr>
        <p:spPr bwMode="auto">
          <a:xfrm>
            <a:off x="6584950" y="34861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>
            <a:off x="1631950" y="52387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>
            <a:off x="4603750" y="30289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5" name="Text Box 27"/>
          <p:cNvSpPr txBox="1">
            <a:spLocks noChangeArrowheads="1"/>
          </p:cNvSpPr>
          <p:nvPr/>
        </p:nvSpPr>
        <p:spPr bwMode="auto">
          <a:xfrm>
            <a:off x="7308850" y="4122738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196" name="AutoShape 28"/>
          <p:cNvSpPr>
            <a:spLocks noChangeArrowheads="1"/>
          </p:cNvSpPr>
          <p:nvPr/>
        </p:nvSpPr>
        <p:spPr bwMode="auto">
          <a:xfrm>
            <a:off x="1631950" y="37909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97" name="Line 29"/>
          <p:cNvSpPr>
            <a:spLocks noChangeShapeType="1"/>
          </p:cNvSpPr>
          <p:nvPr/>
        </p:nvSpPr>
        <p:spPr bwMode="auto">
          <a:xfrm>
            <a:off x="62039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8" name="Line 30"/>
          <p:cNvSpPr>
            <a:spLocks noChangeShapeType="1"/>
          </p:cNvSpPr>
          <p:nvPr/>
        </p:nvSpPr>
        <p:spPr bwMode="auto">
          <a:xfrm>
            <a:off x="52133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42227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0" name="Line 32"/>
          <p:cNvSpPr>
            <a:spLocks noChangeShapeType="1"/>
          </p:cNvSpPr>
          <p:nvPr/>
        </p:nvSpPr>
        <p:spPr bwMode="auto">
          <a:xfrm>
            <a:off x="32321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>
            <a:off x="2241550" y="39433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2" name="AutoShape 34"/>
          <p:cNvSpPr>
            <a:spLocks noChangeArrowheads="1"/>
          </p:cNvSpPr>
          <p:nvPr/>
        </p:nvSpPr>
        <p:spPr bwMode="auto">
          <a:xfrm>
            <a:off x="6584950" y="47815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62039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52133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42227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3232150" y="5391150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207" name="AutoShape 39"/>
          <p:cNvSpPr>
            <a:spLocks noChangeArrowheads="1"/>
          </p:cNvSpPr>
          <p:nvPr/>
        </p:nvSpPr>
        <p:spPr bwMode="auto">
          <a:xfrm>
            <a:off x="5594350" y="44767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8" name="AutoShape 40"/>
          <p:cNvSpPr>
            <a:spLocks noChangeArrowheads="1"/>
          </p:cNvSpPr>
          <p:nvPr/>
        </p:nvSpPr>
        <p:spPr bwMode="auto">
          <a:xfrm>
            <a:off x="3613150" y="48577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7319963" y="5635625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35210" name="Text Box 42"/>
          <p:cNvSpPr txBox="1">
            <a:spLocks noChangeArrowheads="1"/>
          </p:cNvSpPr>
          <p:nvPr/>
        </p:nvSpPr>
        <p:spPr bwMode="auto">
          <a:xfrm>
            <a:off x="252413" y="5106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</a:p>
        </p:txBody>
      </p:sp>
      <p:sp>
        <p:nvSpPr>
          <p:cNvPr id="54310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431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138113" y="1412875"/>
            <a:ext cx="1697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初始序列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起泡排序过程示例（续）</a:t>
            </a:r>
          </a:p>
        </p:txBody>
      </p:sp>
      <p:sp>
        <p:nvSpPr>
          <p:cNvPr id="168965" name="AutoShape 5" descr="白色大理石"/>
          <p:cNvSpPr>
            <a:spLocks noChangeArrowheads="1"/>
          </p:cNvSpPr>
          <p:nvPr/>
        </p:nvSpPr>
        <p:spPr bwMode="auto">
          <a:xfrm>
            <a:off x="2951163" y="2462213"/>
            <a:ext cx="5257800" cy="457200"/>
          </a:xfrm>
          <a:prstGeom prst="parallelogram">
            <a:avLst>
              <a:gd name="adj" fmla="val 16643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>
            <a:off x="6456363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395288" y="23495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1503363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2493963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7180263" y="29003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54657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6075363" y="2614613"/>
            <a:ext cx="3048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triangle" w="sm" len="med"/>
            <a:tailEnd type="triangle" w="sm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4475163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3484563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5" name="AutoShape 15" descr="白色大理石"/>
          <p:cNvSpPr>
            <a:spLocks noChangeArrowheads="1"/>
          </p:cNvSpPr>
          <p:nvPr/>
        </p:nvSpPr>
        <p:spPr bwMode="auto">
          <a:xfrm>
            <a:off x="3914775" y="4119563"/>
            <a:ext cx="4191000" cy="457200"/>
          </a:xfrm>
          <a:prstGeom prst="parallelogram">
            <a:avLst>
              <a:gd name="adj" fmla="val 132662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54387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1" name="Text Box 17"/>
          <p:cNvSpPr txBox="1">
            <a:spLocks noChangeArrowheads="1"/>
          </p:cNvSpPr>
          <p:nvPr/>
        </p:nvSpPr>
        <p:spPr bwMode="auto">
          <a:xfrm>
            <a:off x="1552575" y="457676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0           1            2          3           4           5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36563" y="3976688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6429375" y="335756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7180263" y="455612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exchang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>
            <a:off x="4448175" y="366236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16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1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1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1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2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2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5322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68995" name="AutoShape 35"/>
          <p:cNvSpPr>
            <a:spLocks noChangeArrowheads="1"/>
          </p:cNvSpPr>
          <p:nvPr/>
        </p:nvSpPr>
        <p:spPr bwMode="auto">
          <a:xfrm>
            <a:off x="1476375" y="41275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6" name="AutoShape 36"/>
          <p:cNvSpPr>
            <a:spLocks noChangeArrowheads="1"/>
          </p:cNvSpPr>
          <p:nvPr/>
        </p:nvSpPr>
        <p:spPr bwMode="auto">
          <a:xfrm>
            <a:off x="2466975" y="38227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7" name="AutoShape 37"/>
          <p:cNvSpPr>
            <a:spLocks noChangeArrowheads="1"/>
          </p:cNvSpPr>
          <p:nvPr/>
        </p:nvSpPr>
        <p:spPr bwMode="auto">
          <a:xfrm>
            <a:off x="3457575" y="37465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009900">
                  <a:gamma/>
                  <a:shade val="46275"/>
                  <a:invGamma/>
                </a:srgbClr>
              </a:gs>
              <a:gs pos="5000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8998" name="Text Box 38"/>
          <p:cNvSpPr txBox="1">
            <a:spLocks noChangeArrowheads="1"/>
          </p:cNvSpPr>
          <p:nvPr/>
        </p:nvSpPr>
        <p:spPr bwMode="auto">
          <a:xfrm>
            <a:off x="466725" y="458152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323850" y="1052513"/>
            <a:ext cx="8640763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BubbleSort(dataList&lt;T&gt; &amp; L, const int left, const int right) {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从后向前进行比较交换的优化的起泡排序（加标志）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int j, i=left, exchange =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while ( i &lt; right &amp;&amp; exchange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exchange = 0;	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，假定未交换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for ( j = right;  j &gt; i;  j--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if ( L[j-1] &gt; L[j] ) { 	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逆序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L[j-1], L[j] 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	   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exchange = 1;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标志置为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，有交换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i++;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2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2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2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2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633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CC"/>
                </a:solidFill>
              </a:rPr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s://ss1.bdstatic.com/70cFuXSh_Q1YnxGkpoWK1HF6hhy/it/u=1317061984,385364918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00" y="837523"/>
            <a:ext cx="3754388" cy="56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://5b0988e595225.cdn.sohucs.com/images/20191022/83b6f18348ee42358901244dff3dd10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90185"/>
            <a:ext cx="4104456" cy="54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1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323850" y="1052513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57347" name="Rectangle 13"/>
          <p:cNvSpPr>
            <a:spLocks noChangeArrowheads="1"/>
          </p:cNvSpPr>
          <p:nvPr/>
        </p:nvSpPr>
        <p:spPr bwMode="auto">
          <a:xfrm>
            <a:off x="684213" y="1557338"/>
            <a:ext cx="813593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3300"/>
              </a:buClr>
              <a:buSzPct val="55000"/>
            </a:pP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>
                <a:latin typeface="Times New Roman" panose="02020603050405020304" pitchFamily="18" charset="0"/>
              </a:rPr>
              <a:t>情况（“正序”）：只执行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一趟</a:t>
            </a:r>
            <a:r>
              <a:rPr lang="zh-CN" altLang="en-US" sz="2600">
                <a:latin typeface="Times New Roman" panose="02020603050405020304" pitchFamily="18" charset="0"/>
              </a:rPr>
              <a:t>起泡</a:t>
            </a:r>
          </a:p>
          <a:p>
            <a:pPr>
              <a:buClr>
                <a:srgbClr val="FF3300"/>
              </a:buClr>
              <a:buSzPct val="55000"/>
              <a:buFont typeface="Wingdings" panose="05000000000000000000" pitchFamily="2" charset="2"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　排序码比较次数</a:t>
            </a:r>
            <a:r>
              <a:rPr lang="en-US" altLang="zh-CN" sz="2600" i="1">
                <a:latin typeface="Times New Roman" panose="02020603050405020304" pitchFamily="18" charset="0"/>
              </a:rPr>
              <a:t>KCN</a:t>
            </a:r>
            <a:r>
              <a:rPr lang="zh-CN" altLang="en-US" sz="2600">
                <a:latin typeface="Times New Roman" panose="02020603050405020304" pitchFamily="18" charset="0"/>
              </a:rPr>
              <a:t>为 </a:t>
            </a:r>
            <a:r>
              <a:rPr lang="en-US" altLang="zh-CN" sz="2600" i="1"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</a:rPr>
              <a:t>-1</a:t>
            </a:r>
            <a:r>
              <a:rPr lang="zh-CN" altLang="en-US" sz="2600">
                <a:latin typeface="Times New Roman" panose="02020603050405020304" pitchFamily="18" charset="0"/>
              </a:rPr>
              <a:t>，元素移动次数</a:t>
            </a:r>
            <a:r>
              <a:rPr lang="en-US" altLang="zh-CN" sz="2600" i="1">
                <a:latin typeface="Times New Roman" panose="02020603050405020304" pitchFamily="18" charset="0"/>
              </a:rPr>
              <a:t>RMN</a:t>
            </a:r>
            <a:r>
              <a:rPr lang="zh-CN" altLang="en-US" sz="2600">
                <a:latin typeface="Times New Roman" panose="02020603050405020304" pitchFamily="18" charset="0"/>
              </a:rPr>
              <a:t>为 </a:t>
            </a:r>
            <a:r>
              <a:rPr lang="en-US" altLang="zh-CN" sz="2600">
                <a:latin typeface="Times New Roman" panose="02020603050405020304" pitchFamily="18" charset="0"/>
              </a:rPr>
              <a:t>0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SzPct val="55000"/>
            </a:pP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>
                <a:latin typeface="Times New Roman" panose="02020603050405020304" pitchFamily="18" charset="0"/>
              </a:rPr>
              <a:t>情况（“逆序”）：执行</a:t>
            </a:r>
            <a:r>
              <a:rPr lang="en-US" altLang="zh-CN" sz="2600" i="1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趟</a:t>
            </a:r>
            <a:r>
              <a:rPr lang="zh-CN" altLang="en-US" sz="2600">
                <a:latin typeface="Times New Roman" panose="02020603050405020304" pitchFamily="18" charset="0"/>
              </a:rPr>
              <a:t>起泡</a:t>
            </a:r>
            <a:endParaRPr lang="zh-CN" altLang="en-US" sz="2600" b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755650" y="4652963"/>
            <a:ext cx="7986713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Clr>
                <a:schemeClr val="hlink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起泡排序的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smtClean="0">
                <a:latin typeface="Times New Roman" panose="02020603050405020304" pitchFamily="18" charset="0"/>
              </a:rPr>
              <a:t>为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baseline="30000" smtClean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323850" y="5373688"/>
            <a:ext cx="8208963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起泡排序是一种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起泡排序算法分析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7351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2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4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735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aphicFrame>
        <p:nvGraphicFramePr>
          <p:cNvPr id="57358" name="Object 25"/>
          <p:cNvGraphicFramePr>
            <a:graphicFrameLocks noChangeAspect="1"/>
          </p:cNvGraphicFramePr>
          <p:nvPr/>
        </p:nvGraphicFramePr>
        <p:xfrm>
          <a:off x="1763713" y="2930525"/>
          <a:ext cx="467995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公式" r:id="rId3" imgW="1955800" imgH="838200" progId="Equation.3">
                  <p:embed/>
                </p:oleObj>
              </mc:Choice>
              <mc:Fallback>
                <p:oleObj name="公式" r:id="rId3" imgW="1955800" imgH="838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930525"/>
                        <a:ext cx="467995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爆炸形 1 14"/>
          <p:cNvSpPr/>
          <p:nvPr/>
        </p:nvSpPr>
        <p:spPr>
          <a:xfrm>
            <a:off x="6804248" y="3717925"/>
            <a:ext cx="2447702" cy="1676400"/>
          </a:xfrm>
          <a:prstGeom prst="irregularSeal1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如果没有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exchange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9.3.2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快速排序</a:t>
            </a:r>
          </a:p>
        </p:txBody>
      </p:sp>
      <p:sp>
        <p:nvSpPr>
          <p:cNvPr id="58371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2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4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5837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323850" y="1125538"/>
            <a:ext cx="80645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</a:t>
            </a:r>
            <a:r>
              <a:rPr lang="en-US" altLang="zh-CN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(Quick Sort)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基本思想</a:t>
            </a:r>
          </a:p>
        </p:txBody>
      </p:sp>
      <p:sp>
        <p:nvSpPr>
          <p:cNvPr id="58379" name="Rectangle 14"/>
          <p:cNvSpPr>
            <a:spLocks noChangeArrowheads="1"/>
          </p:cNvSpPr>
          <p:nvPr/>
        </p:nvSpPr>
        <p:spPr bwMode="auto">
          <a:xfrm>
            <a:off x="735013" y="1611313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>
                <a:latin typeface="Times New Roman" panose="02020603050405020304" pitchFamily="18" charset="0"/>
              </a:rPr>
              <a:t>任取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待排序元素序列中的某个元素</a:t>
            </a:r>
            <a:r>
              <a:rPr lang="zh-CN" altLang="en-US" sz="2600">
                <a:latin typeface="Times New Roman" panose="02020603050405020304" pitchFamily="18" charset="0"/>
              </a:rPr>
              <a:t>（例如取第一个元素）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作为基准</a:t>
            </a:r>
            <a:r>
              <a:rPr lang="zh-CN" altLang="en-US" sz="2600">
                <a:latin typeface="Times New Roman" panose="02020603050405020304" pitchFamily="18" charset="0"/>
              </a:rPr>
              <a:t>，按照该元素的排序码大小，</a:t>
            </a:r>
            <a:r>
              <a:rPr lang="zh-CN" altLang="en-US" sz="2600">
                <a:solidFill>
                  <a:schemeClr val="tx2"/>
                </a:solidFill>
                <a:latin typeface="Times New Roman" panose="02020603050405020304" pitchFamily="18" charset="0"/>
              </a:rPr>
              <a:t>将整个元素序列划分为左右两个子序列</a:t>
            </a:r>
            <a:r>
              <a:rPr lang="zh-CN" altLang="en-US" sz="2600">
                <a:solidFill>
                  <a:srgbClr val="006600"/>
                </a:solidFill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>
                <a:latin typeface="Times New Roman" panose="02020603050405020304" pitchFamily="18" charset="0"/>
              </a:rPr>
              <a:t>左侧子序列中所有元素的排序码都小于基准元素的排序码 </a:t>
            </a:r>
          </a:p>
          <a:p>
            <a:pPr lvl="1">
              <a:lnSpc>
                <a:spcPct val="105000"/>
              </a:lnSpc>
              <a:buClr>
                <a:srgbClr val="009900"/>
              </a:buClr>
              <a:buSzPct val="50000"/>
              <a:buFont typeface="Wingdings" panose="05000000000000000000" pitchFamily="2" charset="2"/>
              <a:buChar char="u"/>
            </a:pPr>
            <a:r>
              <a:rPr lang="zh-CN" altLang="en-US" sz="2000">
                <a:latin typeface="Times New Roman" panose="02020603050405020304" pitchFamily="18" charset="0"/>
              </a:rPr>
              <a:t>右侧子序列中所有元素的排序码都大于或等于基准元素的排序码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>
                <a:latin typeface="Times New Roman" panose="02020603050405020304" pitchFamily="18" charset="0"/>
              </a:rPr>
              <a:t>基准元素则排在这两个子序列中间（这也是该元素最终应安放的位置）；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zh-CN" altLang="en-US" sz="2600">
                <a:latin typeface="Times New Roman" panose="02020603050405020304" pitchFamily="18" charset="0"/>
              </a:rPr>
              <a:t>然后分别对这两个子序列重复施行上述方法，直到所有的元素都排在相应位置上为止。</a:t>
            </a:r>
          </a:p>
        </p:txBody>
      </p:sp>
      <p:pic>
        <p:nvPicPr>
          <p:cNvPr id="58380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588"/>
            <a:ext cx="1619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/>
          <p:cNvSpPr txBox="1"/>
          <p:nvPr/>
        </p:nvSpPr>
        <p:spPr>
          <a:xfrm>
            <a:off x="6062663" y="706438"/>
            <a:ext cx="1514475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A. R. Hoare</a:t>
            </a:r>
          </a:p>
          <a:p>
            <a:pPr eaLnBrk="1" hangingPunct="1"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Quicksort; </a:t>
            </a:r>
          </a:p>
          <a:p>
            <a:pPr eaLnBrk="1" hangingPunct="1"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Hoare logic;</a:t>
            </a:r>
          </a:p>
          <a:p>
            <a:pPr eaLnBrk="1" hangingPunct="1"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reference</a:t>
            </a: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82" name="组合 6"/>
          <p:cNvGrpSpPr>
            <a:grpSpLocks/>
          </p:cNvGrpSpPr>
          <p:nvPr/>
        </p:nvGrpSpPr>
        <p:grpSpPr bwMode="auto">
          <a:xfrm>
            <a:off x="539750" y="5805488"/>
            <a:ext cx="4886325" cy="619125"/>
            <a:chOff x="4294187" y="3962003"/>
            <a:chExt cx="4886325" cy="619125"/>
          </a:xfrm>
        </p:grpSpPr>
        <p:pic>
          <p:nvPicPr>
            <p:cNvPr id="583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838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5010150"/>
            <a:ext cx="24161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763" y="3333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查尔斯</a:t>
            </a:r>
            <a:r>
              <a:rPr lang="en-US" altLang="zh-CN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安东尼</a:t>
            </a:r>
            <a:r>
              <a:rPr lang="en-US" altLang="zh-CN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理查德</a:t>
            </a:r>
            <a:r>
              <a:rPr lang="en-US" altLang="zh-CN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霍尔爵士（</a:t>
            </a:r>
            <a:r>
              <a:rPr lang="en-US" altLang="zh-CN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Sir Charles Antony Richard Hoare</a:t>
            </a: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1934-1-11~</a:t>
            </a:r>
            <a:r>
              <a:rPr lang="zh-CN" altLang="en-US" sz="2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en-US" sz="1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9395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4450"/>
            <a:ext cx="205898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07504" y="908720"/>
            <a:ext cx="8892480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经常被昵称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为托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尼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霍尔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(Tony Hoare)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生于斯里兰卡可伦坡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英国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计算机科学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家，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他设计出了快速排序算法、霍尔逻辑、交谈循序程式。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1956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年，在牛津大学墨顿学院取得西洋古典学学士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学位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年，在莫斯科国立大学取得博士学位后，任职于伦敦艾略特兄弟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公司，他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接到的第一个任务，就是为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803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计算机编写一个库程序，实现新发明出来的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排序算法。在此过程中，霍尔对不断提升代码的效率着了迷。他不仅很好地完成了任务，还发明了一种新算法，比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Shell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还快，而且不会多耗费太多空间。这就是后来闻名于世的快速排序算法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Quicksort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。值得一提的是，发明该算法时他只有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26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岁。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艾略特兄弟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公司的新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机型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Elliott 503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上实现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语言开发出第一个商用的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ALGOL 60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编译器，很快就成为公司的首席工程师。当然，对他来说，另一件事情更为重要，他和项目中另一位当时比自己更专业的女程序员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Jill Pym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相识相知，并最后结婚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年，获颁图灵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奖；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1982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年，成为英国皇家学会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院士；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2000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因他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在计算机科学与教育方面的杰出贡献，获得英国王室颁赠爵士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头衔；</a:t>
            </a:r>
            <a:endParaRPr lang="en-US" altLang="zh-CN" sz="18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2009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月他在</a:t>
            </a:r>
            <a:r>
              <a:rPr lang="en-US" altLang="zh-CN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Qcon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技术会议上发表了题为“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引用：代价十亿美元的错误”的演讲，回忆自己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1965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年设计第一个全面的类型系统时，未能抵御住诱惑，加入了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Null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引用，仅仅是因为实现起来非常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容易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0066CC"/>
              </a:buCl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2011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年，获颁约翰</a:t>
            </a:r>
            <a:r>
              <a:rPr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冯诺依曼奖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468313" y="1484313"/>
            <a:ext cx="8496300" cy="31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List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if ( List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的长度大于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1)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   将序列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为两个子序列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QuickSort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(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RightList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);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将两个子序列 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LeftList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RightList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合并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为一个序列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List;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快速排序算法描述</a:t>
            </a:r>
            <a:endParaRPr lang="zh-CN" altLang="en-US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724128" y="5230483"/>
            <a:ext cx="3600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这也是分治法的思想</a:t>
            </a:r>
            <a:endParaRPr kumimoji="1" lang="en-US" altLang="zh-CN" sz="28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2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4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5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grpSp>
        <p:nvGrpSpPr>
          <p:cNvPr id="60428" name="组合 6"/>
          <p:cNvGrpSpPr>
            <a:grpSpLocks/>
          </p:cNvGrpSpPr>
          <p:nvPr/>
        </p:nvGrpSpPr>
        <p:grpSpPr bwMode="auto">
          <a:xfrm>
            <a:off x="305990" y="5170158"/>
            <a:ext cx="4886325" cy="619125"/>
            <a:chOff x="4294187" y="3962003"/>
            <a:chExt cx="4886325" cy="619125"/>
          </a:xfrm>
        </p:grpSpPr>
        <p:pic>
          <p:nvPicPr>
            <p:cNvPr id="6042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187" y="3962003"/>
              <a:ext cx="4886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4716462" y="404772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7092950" y="4047728"/>
              <a:ext cx="574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快速排序过程示例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7221" name="AutoShape 5" descr="白色大理石"/>
          <p:cNvSpPr>
            <a:spLocks noChangeArrowheads="1"/>
          </p:cNvSpPr>
          <p:nvPr/>
        </p:nvSpPr>
        <p:spPr bwMode="auto">
          <a:xfrm>
            <a:off x="2292350" y="4840288"/>
            <a:ext cx="1447800" cy="457200"/>
          </a:xfrm>
          <a:prstGeom prst="parallelogram">
            <a:avLst>
              <a:gd name="adj" fmla="val 4582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2" name="AutoShape 6" descr="白色大理石"/>
          <p:cNvSpPr>
            <a:spLocks noChangeArrowheads="1"/>
          </p:cNvSpPr>
          <p:nvPr/>
        </p:nvSpPr>
        <p:spPr bwMode="auto">
          <a:xfrm>
            <a:off x="1073150" y="3392488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23" name="AutoShape 7" descr="白色大理石"/>
          <p:cNvSpPr>
            <a:spLocks noChangeArrowheads="1"/>
          </p:cNvSpPr>
          <p:nvPr/>
        </p:nvSpPr>
        <p:spPr bwMode="auto">
          <a:xfrm>
            <a:off x="692150" y="1716088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4950" y="52816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5" name="AutoShape 9"/>
          <p:cNvSpPr>
            <a:spLocks noChangeArrowheads="1"/>
          </p:cNvSpPr>
          <p:nvPr/>
        </p:nvSpPr>
        <p:spPr bwMode="auto">
          <a:xfrm>
            <a:off x="1758950" y="1335088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6" name="AutoShape 10"/>
          <p:cNvSpPr>
            <a:spLocks noChangeArrowheads="1"/>
          </p:cNvSpPr>
          <p:nvPr/>
        </p:nvSpPr>
        <p:spPr bwMode="auto">
          <a:xfrm>
            <a:off x="2749550" y="12588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27" name="AutoShape 11"/>
          <p:cNvSpPr>
            <a:spLocks noChangeArrowheads="1"/>
          </p:cNvSpPr>
          <p:nvPr/>
        </p:nvSpPr>
        <p:spPr bwMode="auto">
          <a:xfrm>
            <a:off x="3740150" y="954088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28" name="AutoShape 12"/>
          <p:cNvSpPr>
            <a:spLocks noChangeArrowheads="1"/>
          </p:cNvSpPr>
          <p:nvPr/>
        </p:nvSpPr>
        <p:spPr bwMode="auto">
          <a:xfrm>
            <a:off x="4730750" y="12588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37229" name="AutoShape 13"/>
          <p:cNvSpPr>
            <a:spLocks noChangeArrowheads="1"/>
          </p:cNvSpPr>
          <p:nvPr/>
        </p:nvSpPr>
        <p:spPr bwMode="auto">
          <a:xfrm>
            <a:off x="5721350" y="1411288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30" name="AutoShape 14"/>
          <p:cNvSpPr>
            <a:spLocks noChangeArrowheads="1"/>
          </p:cNvSpPr>
          <p:nvPr/>
        </p:nvSpPr>
        <p:spPr bwMode="auto">
          <a:xfrm>
            <a:off x="6711950" y="1716088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1453" name="Text Box 15"/>
          <p:cNvSpPr txBox="1">
            <a:spLocks noChangeArrowheads="1"/>
          </p:cNvSpPr>
          <p:nvPr/>
        </p:nvSpPr>
        <p:spPr bwMode="auto">
          <a:xfrm>
            <a:off x="1835150" y="2173288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2" name="AutoShape 16" descr="白色大理石"/>
          <p:cNvSpPr>
            <a:spLocks noChangeArrowheads="1"/>
          </p:cNvSpPr>
          <p:nvPr/>
        </p:nvSpPr>
        <p:spPr bwMode="auto">
          <a:xfrm>
            <a:off x="4425950" y="3392488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3" name="AutoShape 17"/>
          <p:cNvSpPr>
            <a:spLocks noChangeArrowheads="1"/>
          </p:cNvSpPr>
          <p:nvPr/>
        </p:nvSpPr>
        <p:spPr bwMode="auto">
          <a:xfrm>
            <a:off x="4044950" y="3011488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4" name="AutoShape 18"/>
          <p:cNvSpPr>
            <a:spLocks noChangeArrowheads="1"/>
          </p:cNvSpPr>
          <p:nvPr/>
        </p:nvSpPr>
        <p:spPr bwMode="auto">
          <a:xfrm>
            <a:off x="5035550" y="29352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>
            <a:off x="519113" y="30638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36" name="AutoShape 20" descr="白色大理石"/>
          <p:cNvSpPr>
            <a:spLocks noChangeArrowheads="1"/>
          </p:cNvSpPr>
          <p:nvPr/>
        </p:nvSpPr>
        <p:spPr bwMode="auto">
          <a:xfrm>
            <a:off x="6483350" y="6211888"/>
            <a:ext cx="1600200" cy="457200"/>
          </a:xfrm>
          <a:prstGeom prst="parallelogram">
            <a:avLst>
              <a:gd name="adj" fmla="val 506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7016750" y="5449888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38" name="AutoShape 22" descr="白色大理石"/>
          <p:cNvSpPr>
            <a:spLocks noChangeArrowheads="1"/>
          </p:cNvSpPr>
          <p:nvPr/>
        </p:nvSpPr>
        <p:spPr bwMode="auto">
          <a:xfrm>
            <a:off x="5416550" y="4840288"/>
            <a:ext cx="2743200" cy="457200"/>
          </a:xfrm>
          <a:prstGeom prst="parallelogram">
            <a:avLst>
              <a:gd name="adj" fmla="val 86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239" name="AutoShape 23"/>
          <p:cNvSpPr>
            <a:spLocks noChangeArrowheads="1"/>
          </p:cNvSpPr>
          <p:nvPr/>
        </p:nvSpPr>
        <p:spPr bwMode="auto">
          <a:xfrm>
            <a:off x="4883150" y="43830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0" name="AutoShape 24"/>
          <p:cNvSpPr>
            <a:spLocks noChangeArrowheads="1"/>
          </p:cNvSpPr>
          <p:nvPr/>
        </p:nvSpPr>
        <p:spPr bwMode="auto">
          <a:xfrm>
            <a:off x="2749550" y="4535488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1" name="AutoShape 25"/>
          <p:cNvSpPr>
            <a:spLocks noChangeArrowheads="1"/>
          </p:cNvSpPr>
          <p:nvPr/>
        </p:nvSpPr>
        <p:spPr bwMode="auto">
          <a:xfrm>
            <a:off x="6026150" y="29352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2" name="AutoShape 26"/>
          <p:cNvSpPr>
            <a:spLocks noChangeArrowheads="1"/>
          </p:cNvSpPr>
          <p:nvPr/>
        </p:nvSpPr>
        <p:spPr bwMode="auto">
          <a:xfrm>
            <a:off x="2749550" y="3087688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37243" name="AutoShape 27"/>
          <p:cNvSpPr>
            <a:spLocks noChangeArrowheads="1"/>
          </p:cNvSpPr>
          <p:nvPr/>
        </p:nvSpPr>
        <p:spPr bwMode="auto">
          <a:xfrm>
            <a:off x="1758950" y="4840288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AutoShape 28"/>
          <p:cNvSpPr>
            <a:spLocks noChangeArrowheads="1"/>
          </p:cNvSpPr>
          <p:nvPr/>
        </p:nvSpPr>
        <p:spPr bwMode="auto">
          <a:xfrm>
            <a:off x="7016750" y="2630488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1606550" y="884238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46" name="AutoShape 30"/>
          <p:cNvSpPr>
            <a:spLocks noChangeArrowheads="1"/>
          </p:cNvSpPr>
          <p:nvPr/>
        </p:nvSpPr>
        <p:spPr bwMode="auto">
          <a:xfrm>
            <a:off x="1758950" y="3392488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7" name="AutoShape 31"/>
          <p:cNvSpPr>
            <a:spLocks noChangeArrowheads="1"/>
          </p:cNvSpPr>
          <p:nvPr/>
        </p:nvSpPr>
        <p:spPr bwMode="auto">
          <a:xfrm>
            <a:off x="6026150" y="43830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37248" name="AutoShape 32"/>
          <p:cNvSpPr>
            <a:spLocks noChangeArrowheads="1"/>
          </p:cNvSpPr>
          <p:nvPr/>
        </p:nvSpPr>
        <p:spPr bwMode="auto">
          <a:xfrm>
            <a:off x="7016750" y="4078288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37249" name="AutoShape 33"/>
          <p:cNvSpPr>
            <a:spLocks noChangeArrowheads="1"/>
          </p:cNvSpPr>
          <p:nvPr/>
        </p:nvSpPr>
        <p:spPr bwMode="auto">
          <a:xfrm>
            <a:off x="3968750" y="4459288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0" name="Text Box 34"/>
          <p:cNvSpPr txBox="1">
            <a:spLocks noChangeArrowheads="1"/>
          </p:cNvSpPr>
          <p:nvPr/>
        </p:nvSpPr>
        <p:spPr bwMode="auto">
          <a:xfrm>
            <a:off x="539750" y="44815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539750" y="58832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37252" name="AutoShape 36"/>
          <p:cNvSpPr>
            <a:spLocks noChangeArrowheads="1"/>
          </p:cNvSpPr>
          <p:nvPr/>
        </p:nvSpPr>
        <p:spPr bwMode="auto">
          <a:xfrm>
            <a:off x="1758950" y="6211888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3" name="AutoShape 37"/>
          <p:cNvSpPr>
            <a:spLocks noChangeArrowheads="1"/>
          </p:cNvSpPr>
          <p:nvPr/>
        </p:nvSpPr>
        <p:spPr bwMode="auto">
          <a:xfrm>
            <a:off x="2749550" y="5907088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4" name="AutoShape 38"/>
          <p:cNvSpPr>
            <a:spLocks noChangeArrowheads="1"/>
          </p:cNvSpPr>
          <p:nvPr/>
        </p:nvSpPr>
        <p:spPr bwMode="auto">
          <a:xfrm>
            <a:off x="5797550" y="57546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AutoShape 39"/>
          <p:cNvSpPr>
            <a:spLocks noChangeArrowheads="1"/>
          </p:cNvSpPr>
          <p:nvPr/>
        </p:nvSpPr>
        <p:spPr bwMode="auto">
          <a:xfrm>
            <a:off x="4806950" y="575468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AutoShape 40"/>
          <p:cNvSpPr>
            <a:spLocks noChangeArrowheads="1"/>
          </p:cNvSpPr>
          <p:nvPr/>
        </p:nvSpPr>
        <p:spPr bwMode="auto">
          <a:xfrm>
            <a:off x="3816350" y="5830888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7" name="Text Box 41"/>
          <p:cNvSpPr txBox="1">
            <a:spLocks noChangeArrowheads="1"/>
          </p:cNvSpPr>
          <p:nvPr/>
        </p:nvSpPr>
        <p:spPr bwMode="auto">
          <a:xfrm>
            <a:off x="4929188" y="2478088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8" name="Text Box 42"/>
          <p:cNvSpPr txBox="1">
            <a:spLocks noChangeArrowheads="1"/>
          </p:cNvSpPr>
          <p:nvPr/>
        </p:nvSpPr>
        <p:spPr bwMode="auto">
          <a:xfrm>
            <a:off x="1619250" y="2827338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137259" name="Text Box 43"/>
          <p:cNvSpPr txBox="1">
            <a:spLocks noChangeArrowheads="1"/>
          </p:cNvSpPr>
          <p:nvPr/>
        </p:nvSpPr>
        <p:spPr bwMode="auto">
          <a:xfrm>
            <a:off x="5873750" y="3925888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61482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148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AutoShape 4" descr="白色大理石"/>
          <p:cNvSpPr>
            <a:spLocks noChangeArrowheads="1"/>
          </p:cNvSpPr>
          <p:nvPr/>
        </p:nvSpPr>
        <p:spPr bwMode="auto">
          <a:xfrm>
            <a:off x="781050" y="61404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3" name="AutoShape 5" descr="白色大理石"/>
          <p:cNvSpPr>
            <a:spLocks noChangeArrowheads="1"/>
          </p:cNvSpPr>
          <p:nvPr/>
        </p:nvSpPr>
        <p:spPr bwMode="auto">
          <a:xfrm>
            <a:off x="781050" y="45402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4" name="AutoShape 6" descr="白色大理石"/>
          <p:cNvSpPr>
            <a:spLocks noChangeArrowheads="1"/>
          </p:cNvSpPr>
          <p:nvPr/>
        </p:nvSpPr>
        <p:spPr bwMode="auto">
          <a:xfrm>
            <a:off x="781050" y="28638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5" name="AutoShape 7" descr="白色大理石"/>
          <p:cNvSpPr>
            <a:spLocks noChangeArrowheads="1"/>
          </p:cNvSpPr>
          <p:nvPr/>
        </p:nvSpPr>
        <p:spPr bwMode="auto">
          <a:xfrm>
            <a:off x="781050" y="103505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17" name="AutoShape 9"/>
          <p:cNvSpPr>
            <a:spLocks noChangeArrowheads="1"/>
          </p:cNvSpPr>
          <p:nvPr/>
        </p:nvSpPr>
        <p:spPr bwMode="auto">
          <a:xfrm>
            <a:off x="1847850" y="6540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8" name="AutoShape 10"/>
          <p:cNvSpPr>
            <a:spLocks noChangeArrowheads="1"/>
          </p:cNvSpPr>
          <p:nvPr/>
        </p:nvSpPr>
        <p:spPr bwMode="auto">
          <a:xfrm>
            <a:off x="2838450" y="5778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19" name="AutoShape 11"/>
          <p:cNvSpPr>
            <a:spLocks noChangeArrowheads="1"/>
          </p:cNvSpPr>
          <p:nvPr/>
        </p:nvSpPr>
        <p:spPr bwMode="auto">
          <a:xfrm>
            <a:off x="3829050" y="2730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20" name="AutoShape 12"/>
          <p:cNvSpPr>
            <a:spLocks noChangeArrowheads="1"/>
          </p:cNvSpPr>
          <p:nvPr/>
        </p:nvSpPr>
        <p:spPr bwMode="auto">
          <a:xfrm>
            <a:off x="4819650" y="5778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1" name="AutoShape 13"/>
          <p:cNvSpPr>
            <a:spLocks noChangeArrowheads="1"/>
          </p:cNvSpPr>
          <p:nvPr/>
        </p:nvSpPr>
        <p:spPr bwMode="auto">
          <a:xfrm>
            <a:off x="5810250" y="7302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2" name="AutoShape 14"/>
          <p:cNvSpPr>
            <a:spLocks noChangeArrowheads="1"/>
          </p:cNvSpPr>
          <p:nvPr/>
        </p:nvSpPr>
        <p:spPr bwMode="auto">
          <a:xfrm>
            <a:off x="6800850" y="10350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62476" name="Text Box 15"/>
          <p:cNvSpPr txBox="1">
            <a:spLocks noChangeArrowheads="1"/>
          </p:cNvSpPr>
          <p:nvPr/>
        </p:nvSpPr>
        <p:spPr bwMode="auto">
          <a:xfrm>
            <a:off x="1924050" y="1492250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4" name="AutoShape 16"/>
          <p:cNvSpPr>
            <a:spLocks noChangeArrowheads="1"/>
          </p:cNvSpPr>
          <p:nvPr/>
        </p:nvSpPr>
        <p:spPr bwMode="auto">
          <a:xfrm>
            <a:off x="4819650" y="24066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147638" y="184150"/>
            <a:ext cx="1255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en-US" altLang="zh-CN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= 1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划分</a:t>
            </a:r>
          </a:p>
          <a:p>
            <a:pPr eaLnBrk="1" hangingPunct="1">
              <a:defRPr/>
            </a:pPr>
            <a:r>
              <a:rPr kumimoji="1" lang="zh-CN" altLang="en-US" sz="28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过程</a:t>
            </a:r>
            <a:endParaRPr kumimoji="1" lang="zh-CN" altLang="en-US" sz="28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1026" name="AutoShape 18"/>
          <p:cNvSpPr>
            <a:spLocks noChangeArrowheads="1"/>
          </p:cNvSpPr>
          <p:nvPr/>
        </p:nvSpPr>
        <p:spPr bwMode="auto">
          <a:xfrm>
            <a:off x="5810250" y="40830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27" name="AutoShape 19"/>
          <p:cNvSpPr>
            <a:spLocks noChangeArrowheads="1"/>
          </p:cNvSpPr>
          <p:nvPr/>
        </p:nvSpPr>
        <p:spPr bwMode="auto">
          <a:xfrm>
            <a:off x="2838450" y="42354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28" name="AutoShape 20"/>
          <p:cNvSpPr>
            <a:spLocks noChangeArrowheads="1"/>
          </p:cNvSpPr>
          <p:nvPr/>
        </p:nvSpPr>
        <p:spPr bwMode="auto">
          <a:xfrm>
            <a:off x="5810250" y="24066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29" name="AutoShape 21"/>
          <p:cNvSpPr>
            <a:spLocks noChangeArrowheads="1"/>
          </p:cNvSpPr>
          <p:nvPr/>
        </p:nvSpPr>
        <p:spPr bwMode="auto">
          <a:xfrm>
            <a:off x="2838450" y="25590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0" name="AutoShape 22"/>
          <p:cNvSpPr>
            <a:spLocks noChangeArrowheads="1"/>
          </p:cNvSpPr>
          <p:nvPr/>
        </p:nvSpPr>
        <p:spPr bwMode="auto">
          <a:xfrm>
            <a:off x="3829050" y="45402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1" name="AutoShape 23"/>
          <p:cNvSpPr>
            <a:spLocks noChangeArrowheads="1"/>
          </p:cNvSpPr>
          <p:nvPr/>
        </p:nvSpPr>
        <p:spPr bwMode="auto">
          <a:xfrm>
            <a:off x="3829050" y="21018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1695450" y="1968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33" name="AutoShape 25"/>
          <p:cNvSpPr>
            <a:spLocks noChangeArrowheads="1"/>
          </p:cNvSpPr>
          <p:nvPr/>
        </p:nvSpPr>
        <p:spPr bwMode="auto">
          <a:xfrm>
            <a:off x="6800850" y="28638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1034" name="AutoShape 26"/>
          <p:cNvSpPr>
            <a:spLocks noChangeArrowheads="1"/>
          </p:cNvSpPr>
          <p:nvPr/>
        </p:nvSpPr>
        <p:spPr bwMode="auto">
          <a:xfrm>
            <a:off x="4819650" y="40830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5" name="AutoShape 27"/>
          <p:cNvSpPr>
            <a:spLocks noChangeArrowheads="1"/>
          </p:cNvSpPr>
          <p:nvPr/>
        </p:nvSpPr>
        <p:spPr bwMode="auto">
          <a:xfrm>
            <a:off x="6800850" y="37782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6" name="AutoShape 28"/>
          <p:cNvSpPr>
            <a:spLocks noChangeArrowheads="1"/>
          </p:cNvSpPr>
          <p:nvPr/>
        </p:nvSpPr>
        <p:spPr bwMode="auto">
          <a:xfrm>
            <a:off x="1847850" y="614045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37" name="AutoShape 29"/>
          <p:cNvSpPr>
            <a:spLocks noChangeArrowheads="1"/>
          </p:cNvSpPr>
          <p:nvPr/>
        </p:nvSpPr>
        <p:spPr bwMode="auto">
          <a:xfrm>
            <a:off x="2838450" y="583565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1038" name="AutoShape 30"/>
          <p:cNvSpPr>
            <a:spLocks noChangeArrowheads="1"/>
          </p:cNvSpPr>
          <p:nvPr/>
        </p:nvSpPr>
        <p:spPr bwMode="auto">
          <a:xfrm>
            <a:off x="4819650" y="56832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1039" name="AutoShape 31"/>
          <p:cNvSpPr>
            <a:spLocks noChangeArrowheads="1"/>
          </p:cNvSpPr>
          <p:nvPr/>
        </p:nvSpPr>
        <p:spPr bwMode="auto">
          <a:xfrm>
            <a:off x="5810250" y="568325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1040" name="AutoShape 32"/>
          <p:cNvSpPr>
            <a:spLocks noChangeArrowheads="1"/>
          </p:cNvSpPr>
          <p:nvPr/>
        </p:nvSpPr>
        <p:spPr bwMode="auto">
          <a:xfrm>
            <a:off x="3829050" y="57594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32194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2" name="Line 34"/>
          <p:cNvSpPr>
            <a:spLocks noChangeShapeType="1"/>
          </p:cNvSpPr>
          <p:nvPr/>
        </p:nvSpPr>
        <p:spPr bwMode="auto">
          <a:xfrm>
            <a:off x="42100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3" name="Line 35"/>
          <p:cNvSpPr>
            <a:spLocks noChangeShapeType="1"/>
          </p:cNvSpPr>
          <p:nvPr/>
        </p:nvSpPr>
        <p:spPr bwMode="auto">
          <a:xfrm>
            <a:off x="5200650" y="19494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4" name="Text Box 36"/>
          <p:cNvSpPr txBox="1">
            <a:spLocks noChangeArrowheads="1"/>
          </p:cNvSpPr>
          <p:nvPr/>
        </p:nvSpPr>
        <p:spPr bwMode="auto">
          <a:xfrm>
            <a:off x="2533650" y="19494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45" name="AutoShape 37"/>
          <p:cNvSpPr>
            <a:spLocks noChangeArrowheads="1"/>
          </p:cNvSpPr>
          <p:nvPr/>
        </p:nvSpPr>
        <p:spPr bwMode="auto">
          <a:xfrm>
            <a:off x="1847850" y="24828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7410450" y="1873250"/>
            <a:ext cx="1482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5870575" y="17208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48" name="Line 40"/>
          <p:cNvSpPr>
            <a:spLocks noChangeShapeType="1"/>
          </p:cNvSpPr>
          <p:nvPr/>
        </p:nvSpPr>
        <p:spPr bwMode="auto">
          <a:xfrm>
            <a:off x="6115050" y="3549650"/>
            <a:ext cx="685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1049" name="Text Box 41"/>
          <p:cNvSpPr txBox="1">
            <a:spLocks noChangeArrowheads="1"/>
          </p:cNvSpPr>
          <p:nvPr/>
        </p:nvSpPr>
        <p:spPr bwMode="auto">
          <a:xfrm>
            <a:off x="6800850" y="33210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3527425" y="36258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pivotpos</a:t>
            </a:r>
          </a:p>
        </p:txBody>
      </p:sp>
      <p:sp>
        <p:nvSpPr>
          <p:cNvPr id="171051" name="AutoShape 43"/>
          <p:cNvSpPr>
            <a:spLocks noChangeArrowheads="1"/>
          </p:cNvSpPr>
          <p:nvPr/>
        </p:nvSpPr>
        <p:spPr bwMode="auto">
          <a:xfrm>
            <a:off x="1847850" y="415925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7410450" y="3549650"/>
            <a:ext cx="1482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比较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次</a:t>
            </a:r>
          </a:p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53" name="AutoShape 45"/>
          <p:cNvSpPr>
            <a:spLocks noChangeArrowheads="1"/>
          </p:cNvSpPr>
          <p:nvPr/>
        </p:nvSpPr>
        <p:spPr bwMode="auto">
          <a:xfrm>
            <a:off x="6800850" y="537845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1792288" y="5226050"/>
            <a:ext cx="3038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low                 pivotpos</a:t>
            </a:r>
          </a:p>
        </p:txBody>
      </p:sp>
      <p:sp>
        <p:nvSpPr>
          <p:cNvPr id="171055" name="Text Box 47"/>
          <p:cNvSpPr txBox="1">
            <a:spLocks noChangeArrowheads="1"/>
          </p:cNvSpPr>
          <p:nvPr/>
        </p:nvSpPr>
        <p:spPr bwMode="auto">
          <a:xfrm>
            <a:off x="7410450" y="5683250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323850" y="1519238"/>
            <a:ext cx="87487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QuickSort(dataList&lt;T&gt; &amp; L, int left, int right) {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选取最左边元素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作为基准的递归的快速排序</a:t>
            </a:r>
            <a:endParaRPr kumimoji="1" lang="en-US" altLang="zh-CN" sz="2400">
              <a:solidFill>
                <a:srgbClr val="CC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if ( left &lt; right) {			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pivotpos = L.Partition ( left, right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划分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left, pivotpos-1);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QuickSort ( L, pivotpos+1,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对右侧子序列同样处理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63492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349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468313" y="1052513"/>
            <a:ext cx="84074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template &lt;class T&gt;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int dataList&lt;T&gt; :: Partition ( const int low, const int high 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CC0099"/>
                </a:solidFill>
                <a:latin typeface="Times New Roman" panose="02020603050405020304" pitchFamily="18" charset="0"/>
              </a:rPr>
              <a:t>定义为排序数据表类的共有函数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int pivotpos = low;</a:t>
            </a:r>
            <a:endParaRPr kumimoji="1" lang="zh-CN" altLang="en-US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</a:rPr>
              <a:t>    </a:t>
            </a:r>
            <a:r>
              <a:rPr kumimoji="1" lang="en-US" altLang="zh-CN" sz="2000">
                <a:latin typeface="Times New Roman" panose="02020603050405020304" pitchFamily="18" charset="0"/>
              </a:rPr>
              <a:t>Element&lt;T&gt; pivot = Vector[low];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基准元素</a:t>
            </a:r>
            <a:r>
              <a:rPr kumimoji="1" lang="zh-CN" altLang="en-US" sz="200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for ( int i = low+1; i &lt;= high; i++ )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检测整个序列，进行划分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   if ( Vector[i] &lt; pivot ) {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      pivotpos++;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      if ( pivotpos != i ) Swap ( Vector[pivotpos], Vector[i] );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   }                       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小于基准的交换到区间的左侧去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</a:rPr>
              <a:t>    </a:t>
            </a:r>
            <a:r>
              <a:rPr kumimoji="1" lang="en-US" altLang="zh-CN" sz="2000">
                <a:latin typeface="Times New Roman" panose="02020603050405020304" pitchFamily="18" charset="0"/>
              </a:rPr>
              <a:t>Vector[low] = Vector[pivotpos];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Vector[pivotpos] = pivot;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将基准元素就位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    return pivotpos;           </a:t>
            </a:r>
            <a:r>
              <a:rPr kumimoji="1" lang="en-US" altLang="zh-CN" sz="20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000">
                <a:solidFill>
                  <a:srgbClr val="3333CC"/>
                </a:solidFill>
                <a:latin typeface="Times New Roman" panose="02020603050405020304" pitchFamily="18" charset="0"/>
              </a:rPr>
              <a:t>返回基准元素位置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快速排序一趟划分算法</a:t>
            </a:r>
            <a:endParaRPr lang="zh-CN" altLang="en-US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20" name="Oval 4"/>
          <p:cNvSpPr>
            <a:spLocks noChangeArrowheads="1"/>
          </p:cNvSpPr>
          <p:nvPr/>
        </p:nvSpPr>
        <p:spPr bwMode="auto">
          <a:xfrm>
            <a:off x="6723063" y="5713413"/>
            <a:ext cx="287337" cy="287337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1" name="Oval 7"/>
          <p:cNvSpPr>
            <a:spLocks noChangeArrowheads="1"/>
          </p:cNvSpPr>
          <p:nvPr/>
        </p:nvSpPr>
        <p:spPr bwMode="auto">
          <a:xfrm>
            <a:off x="8235950" y="5713413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2" name="Oval 8"/>
          <p:cNvSpPr>
            <a:spLocks noChangeArrowheads="1"/>
          </p:cNvSpPr>
          <p:nvPr/>
        </p:nvSpPr>
        <p:spPr bwMode="auto">
          <a:xfrm>
            <a:off x="8740775" y="5707063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3" name="Oval 7"/>
          <p:cNvSpPr>
            <a:spLocks noChangeArrowheads="1"/>
          </p:cNvSpPr>
          <p:nvPr/>
        </p:nvSpPr>
        <p:spPr bwMode="auto">
          <a:xfrm>
            <a:off x="7732713" y="5713413"/>
            <a:ext cx="287337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4" name="Oval 7"/>
          <p:cNvSpPr>
            <a:spLocks noChangeArrowheads="1"/>
          </p:cNvSpPr>
          <p:nvPr/>
        </p:nvSpPr>
        <p:spPr bwMode="auto">
          <a:xfrm>
            <a:off x="7227888" y="5713413"/>
            <a:ext cx="287337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5" name="Oval 7"/>
          <p:cNvSpPr>
            <a:spLocks noChangeArrowheads="1"/>
          </p:cNvSpPr>
          <p:nvPr/>
        </p:nvSpPr>
        <p:spPr bwMode="auto">
          <a:xfrm>
            <a:off x="5715000" y="5713413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0426" name="Oval 8"/>
          <p:cNvSpPr>
            <a:spLocks noChangeArrowheads="1"/>
          </p:cNvSpPr>
          <p:nvPr/>
        </p:nvSpPr>
        <p:spPr bwMode="auto">
          <a:xfrm>
            <a:off x="6219825" y="5713413"/>
            <a:ext cx="287338" cy="287337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1" name="AutoShape 6" descr="白色大理石"/>
          <p:cNvSpPr>
            <a:spLocks noChangeArrowheads="1"/>
          </p:cNvSpPr>
          <p:nvPr/>
        </p:nvSpPr>
        <p:spPr bwMode="auto">
          <a:xfrm>
            <a:off x="2335213" y="866775"/>
            <a:ext cx="2895600" cy="457200"/>
          </a:xfrm>
          <a:prstGeom prst="parallelogram">
            <a:avLst>
              <a:gd name="adj" fmla="val 9165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 descr="白色大理石"/>
          <p:cNvSpPr>
            <a:spLocks noChangeArrowheads="1"/>
          </p:cNvSpPr>
          <p:nvPr/>
        </p:nvSpPr>
        <p:spPr bwMode="auto">
          <a:xfrm>
            <a:off x="1547813" y="5951538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2614613" y="5570538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3605213" y="549433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4595813" y="5300663"/>
            <a:ext cx="533400" cy="1031875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5586413" y="5494338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6577013" y="5646738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567613" y="5951538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690813" y="6408738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AutoShape 16" descr="白色大理石"/>
          <p:cNvSpPr>
            <a:spLocks noChangeArrowheads="1"/>
          </p:cNvSpPr>
          <p:nvPr/>
        </p:nvSpPr>
        <p:spPr bwMode="auto">
          <a:xfrm>
            <a:off x="5688013" y="866775"/>
            <a:ext cx="3733800" cy="457200"/>
          </a:xfrm>
          <a:prstGeom prst="parallelogram">
            <a:avLst>
              <a:gd name="adj" fmla="val 11819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5307013" y="4857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AutoShape 18"/>
          <p:cNvSpPr>
            <a:spLocks noChangeArrowheads="1"/>
          </p:cNvSpPr>
          <p:nvPr/>
        </p:nvSpPr>
        <p:spPr bwMode="auto">
          <a:xfrm>
            <a:off x="6297613" y="4095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8380413" y="130175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i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7288213" y="4095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4011613" y="5619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8278813" y="257175"/>
            <a:ext cx="533400" cy="9906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1712913" y="5511800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3021013" y="8667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 Box 41"/>
          <p:cNvSpPr txBox="1">
            <a:spLocks noChangeArrowheads="1"/>
          </p:cNvSpPr>
          <p:nvPr/>
        </p:nvSpPr>
        <p:spPr bwMode="auto">
          <a:xfrm>
            <a:off x="6191250" y="-47625"/>
            <a:ext cx="84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V="1">
            <a:off x="8101013" y="1704975"/>
            <a:ext cx="0" cy="366871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  <p:bldP spid="60421" grpId="0" animBg="1"/>
      <p:bldP spid="60422" grpId="0" animBg="1"/>
      <p:bldP spid="60423" grpId="0" animBg="1"/>
      <p:bldP spid="60424" grpId="0" animBg="1"/>
      <p:bldP spid="60425" grpId="0" animBg="1"/>
      <p:bldP spid="6042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07950" y="115888"/>
            <a:ext cx="54737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另外一种快速排序的实现</a:t>
            </a: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 bwMode="auto">
          <a:xfrm>
            <a:off x="1258888" y="728663"/>
            <a:ext cx="7162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例：    初始关键字：</a:t>
            </a:r>
            <a:r>
              <a:rPr lang="en-US" altLang="zh-CN" sz="2400">
                <a:latin typeface="Times New Roman" panose="02020603050405020304" pitchFamily="18" charset="0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en-US" altLang="zh-CN" sz="2400">
                <a:latin typeface="Times New Roman" panose="02020603050405020304" pitchFamily="18" charset="0"/>
              </a:rPr>
              <a:t>  55  13  42  94  5  17  70 ]     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1563688" y="1719263"/>
            <a:ext cx="74723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进行一次交换后：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55  13  42  94  5  17  [70]   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4383088" y="1109663"/>
            <a:ext cx="304800" cy="533400"/>
            <a:chOff x="2016" y="432"/>
            <a:chExt cx="192" cy="336"/>
          </a:xfrm>
        </p:grpSpPr>
        <p:sp>
          <p:nvSpPr>
            <p:cNvPr id="65593" name="Text Box 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94" name="Line 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6973888" y="1109663"/>
            <a:ext cx="304800" cy="533400"/>
            <a:chOff x="2016" y="432"/>
            <a:chExt cx="192" cy="336"/>
          </a:xfrm>
        </p:grpSpPr>
        <p:sp>
          <p:nvSpPr>
            <p:cNvPr id="65591" name="Text Box 1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2" name="Line 1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6" name="Group 12"/>
          <p:cNvGrpSpPr>
            <a:grpSpLocks/>
          </p:cNvGrpSpPr>
          <p:nvPr/>
        </p:nvGrpSpPr>
        <p:grpSpPr bwMode="auto">
          <a:xfrm>
            <a:off x="7507288" y="1109663"/>
            <a:ext cx="304800" cy="533400"/>
            <a:chOff x="2016" y="432"/>
            <a:chExt cx="192" cy="336"/>
          </a:xfrm>
        </p:grpSpPr>
        <p:sp>
          <p:nvSpPr>
            <p:cNvPr id="65589" name="Text Box 1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90" name="Line 1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9" name="Text Box 15"/>
          <p:cNvSpPr txBox="1">
            <a:spLocks noChangeArrowheads="1"/>
          </p:cNvSpPr>
          <p:nvPr/>
        </p:nvSpPr>
        <p:spPr bwMode="auto">
          <a:xfrm>
            <a:off x="1563688" y="2633663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进行二次交换后：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[17]  55  13  42  94  5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1563688" y="3624263"/>
            <a:ext cx="72564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进行三次交换后：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]  13  42  94   5 [55  70]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sp>
        <p:nvSpPr>
          <p:cNvPr id="71" name="Text Box 17"/>
          <p:cNvSpPr txBox="1">
            <a:spLocks noChangeArrowheads="1"/>
          </p:cNvSpPr>
          <p:nvPr/>
        </p:nvSpPr>
        <p:spPr bwMode="auto">
          <a:xfrm>
            <a:off x="1563688" y="4614863"/>
            <a:ext cx="75803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进行四次交换后：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94  [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55  70]</a:t>
            </a:r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auto">
          <a:xfrm>
            <a:off x="1487488" y="5681663"/>
            <a:ext cx="754856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 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完成一趟排序：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[17  5  13  42]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[94  55  70]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二趟排序之后：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[13  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[42]  46  [70  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三趟排序之后：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[5]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17  42  46  [55]  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70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94</a:t>
            </a:r>
            <a:endParaRPr kumimoji="1"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7050088" y="2100263"/>
            <a:ext cx="304800" cy="533400"/>
            <a:chOff x="2016" y="432"/>
            <a:chExt cx="192" cy="336"/>
          </a:xfrm>
        </p:grpSpPr>
        <p:sp>
          <p:nvSpPr>
            <p:cNvPr id="65587" name="Text Box 20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8" name="Line 21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6" name="Group 22"/>
          <p:cNvGrpSpPr>
            <a:grpSpLocks/>
          </p:cNvGrpSpPr>
          <p:nvPr/>
        </p:nvGrpSpPr>
        <p:grpSpPr bwMode="auto">
          <a:xfrm>
            <a:off x="4916488" y="2100263"/>
            <a:ext cx="304800" cy="533400"/>
            <a:chOff x="2016" y="432"/>
            <a:chExt cx="192" cy="336"/>
          </a:xfrm>
        </p:grpSpPr>
        <p:sp>
          <p:nvSpPr>
            <p:cNvPr id="65585" name="Text Box 23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6" name="Line 24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4916488" y="3014663"/>
            <a:ext cx="304800" cy="533400"/>
            <a:chOff x="2016" y="432"/>
            <a:chExt cx="192" cy="336"/>
          </a:xfrm>
        </p:grpSpPr>
        <p:sp>
          <p:nvSpPr>
            <p:cNvPr id="65583" name="Text Box 26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84" name="Line 27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2" name="Group 28"/>
          <p:cNvGrpSpPr>
            <a:grpSpLocks/>
          </p:cNvGrpSpPr>
          <p:nvPr/>
        </p:nvGrpSpPr>
        <p:grpSpPr bwMode="auto">
          <a:xfrm>
            <a:off x="6669088" y="3014663"/>
            <a:ext cx="304800" cy="533400"/>
            <a:chOff x="2016" y="432"/>
            <a:chExt cx="192" cy="336"/>
          </a:xfrm>
        </p:grpSpPr>
        <p:sp>
          <p:nvSpPr>
            <p:cNvPr id="65581" name="Text Box 29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2" name="Line 30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5" name="Group 31"/>
          <p:cNvGrpSpPr>
            <a:grpSpLocks/>
          </p:cNvGrpSpPr>
          <p:nvPr/>
        </p:nvGrpSpPr>
        <p:grpSpPr bwMode="auto">
          <a:xfrm>
            <a:off x="6592888" y="4005263"/>
            <a:ext cx="304800" cy="533400"/>
            <a:chOff x="2016" y="432"/>
            <a:chExt cx="192" cy="336"/>
          </a:xfrm>
        </p:grpSpPr>
        <p:sp>
          <p:nvSpPr>
            <p:cNvPr id="65579" name="Text Box 32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80" name="Line 33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5221288" y="4005263"/>
            <a:ext cx="304800" cy="533400"/>
            <a:chOff x="2016" y="432"/>
            <a:chExt cx="192" cy="336"/>
          </a:xfrm>
        </p:grpSpPr>
        <p:sp>
          <p:nvSpPr>
            <p:cNvPr id="65577" name="Text Box 35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8" name="Line 36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1" name="Group 37"/>
          <p:cNvGrpSpPr>
            <a:grpSpLocks/>
          </p:cNvGrpSpPr>
          <p:nvPr/>
        </p:nvGrpSpPr>
        <p:grpSpPr bwMode="auto">
          <a:xfrm>
            <a:off x="5678488" y="4005263"/>
            <a:ext cx="304800" cy="533400"/>
            <a:chOff x="2016" y="432"/>
            <a:chExt cx="192" cy="336"/>
          </a:xfrm>
        </p:grpSpPr>
        <p:sp>
          <p:nvSpPr>
            <p:cNvPr id="65575" name="Text Box 38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6" name="Line 39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4" name="Group 40"/>
          <p:cNvGrpSpPr>
            <a:grpSpLocks/>
          </p:cNvGrpSpPr>
          <p:nvPr/>
        </p:nvGrpSpPr>
        <p:grpSpPr bwMode="auto">
          <a:xfrm>
            <a:off x="6135688" y="4005263"/>
            <a:ext cx="304800" cy="533400"/>
            <a:chOff x="2016" y="432"/>
            <a:chExt cx="192" cy="336"/>
          </a:xfrm>
        </p:grpSpPr>
        <p:sp>
          <p:nvSpPr>
            <p:cNvPr id="65573" name="Text Box 41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4" name="Line 42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7" name="Group 49"/>
          <p:cNvGrpSpPr>
            <a:grpSpLocks/>
          </p:cNvGrpSpPr>
          <p:nvPr/>
        </p:nvGrpSpPr>
        <p:grpSpPr bwMode="auto">
          <a:xfrm>
            <a:off x="5830888" y="4995863"/>
            <a:ext cx="304800" cy="533400"/>
            <a:chOff x="2976" y="2784"/>
            <a:chExt cx="192" cy="336"/>
          </a:xfrm>
        </p:grpSpPr>
        <p:sp>
          <p:nvSpPr>
            <p:cNvPr id="65571" name="Text Box 44"/>
            <p:cNvSpPr txBox="1">
              <a:spLocks noChangeArrowheads="1"/>
            </p:cNvSpPr>
            <p:nvPr/>
          </p:nvSpPr>
          <p:spPr bwMode="auto">
            <a:xfrm>
              <a:off x="2976" y="283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V="1">
              <a:off x="3120" y="278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0" name="Group 46"/>
          <p:cNvGrpSpPr>
            <a:grpSpLocks/>
          </p:cNvGrpSpPr>
          <p:nvPr/>
        </p:nvGrpSpPr>
        <p:grpSpPr bwMode="auto">
          <a:xfrm>
            <a:off x="6211888" y="4995863"/>
            <a:ext cx="304800" cy="533400"/>
            <a:chOff x="2016" y="432"/>
            <a:chExt cx="192" cy="336"/>
          </a:xfrm>
        </p:grpSpPr>
        <p:sp>
          <p:nvSpPr>
            <p:cNvPr id="65569" name="Text Box 47"/>
            <p:cNvSpPr txBox="1">
              <a:spLocks noChangeArrowheads="1"/>
            </p:cNvSpPr>
            <p:nvPr/>
          </p:nvSpPr>
          <p:spPr bwMode="auto">
            <a:xfrm>
              <a:off x="2016" y="48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65570" name="Line 48"/>
            <p:cNvSpPr>
              <a:spLocks noChangeShapeType="1"/>
            </p:cNvSpPr>
            <p:nvPr/>
          </p:nvSpPr>
          <p:spPr bwMode="auto">
            <a:xfrm flipV="1">
              <a:off x="2016" y="432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5558" name="AutoShape 50"/>
          <p:cNvSpPr>
            <a:spLocks noChangeArrowheads="1"/>
          </p:cNvSpPr>
          <p:nvPr/>
        </p:nvSpPr>
        <p:spPr bwMode="auto">
          <a:xfrm rot="-2872250">
            <a:off x="4383088" y="581025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65559" name="Text Box 51"/>
          <p:cNvSpPr txBox="1">
            <a:spLocks noChangeArrowheads="1"/>
          </p:cNvSpPr>
          <p:nvPr/>
        </p:nvSpPr>
        <p:spPr bwMode="auto">
          <a:xfrm>
            <a:off x="4611688" y="26035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temp.key</a:t>
            </a:r>
          </a:p>
        </p:txBody>
      </p:sp>
      <p:sp>
        <p:nvSpPr>
          <p:cNvPr id="105" name="任意多边形 48"/>
          <p:cNvSpPr>
            <a:spLocks/>
          </p:cNvSpPr>
          <p:nvPr/>
        </p:nvSpPr>
        <p:spPr bwMode="auto">
          <a:xfrm>
            <a:off x="4425950" y="577850"/>
            <a:ext cx="2732088" cy="274638"/>
          </a:xfrm>
          <a:custGeom>
            <a:avLst/>
            <a:gdLst>
              <a:gd name="T0" fmla="*/ 2520019 w 2731105"/>
              <a:gd name="T1" fmla="*/ 222862 h 275771"/>
              <a:gd name="T2" fmla="*/ 2490887 w 2731105"/>
              <a:gd name="T3" fmla="*/ 181075 h 275771"/>
              <a:gd name="T4" fmla="*/ 1019663 w 2731105"/>
              <a:gd name="T5" fmla="*/ 13929 h 275771"/>
              <a:gd name="T6" fmla="*/ 0 w 2731105"/>
              <a:gd name="T7" fmla="*/ 264649 h 275771"/>
              <a:gd name="T8" fmla="*/ 0 60000 65536"/>
              <a:gd name="T9" fmla="*/ 0 60000 65536"/>
              <a:gd name="T10" fmla="*/ 0 60000 65536"/>
              <a:gd name="T11" fmla="*/ 0 60000 65536"/>
              <a:gd name="T12" fmla="*/ 0 w 2731105"/>
              <a:gd name="T13" fmla="*/ 0 h 275771"/>
              <a:gd name="T14" fmla="*/ 2731105 w 2731105"/>
              <a:gd name="T15" fmla="*/ 275771 h 275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1105" h="275771">
                <a:moveTo>
                  <a:pt x="2510971" y="232228"/>
                </a:moveTo>
                <a:cubicBezTo>
                  <a:pt x="2621038" y="228599"/>
                  <a:pt x="2731105" y="224971"/>
                  <a:pt x="2481943" y="188685"/>
                </a:cubicBezTo>
                <a:cubicBezTo>
                  <a:pt x="2232781" y="152399"/>
                  <a:pt x="1429657" y="0"/>
                  <a:pt x="1016000" y="14514"/>
                </a:cubicBezTo>
                <a:cubicBezTo>
                  <a:pt x="602343" y="29028"/>
                  <a:pt x="0" y="275771"/>
                  <a:pt x="0" y="27577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矩形 49"/>
          <p:cNvSpPr>
            <a:spLocks noChangeArrowheads="1"/>
          </p:cNvSpPr>
          <p:nvPr/>
        </p:nvSpPr>
        <p:spPr bwMode="auto">
          <a:xfrm>
            <a:off x="6737350" y="820738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7" name="矩形 50"/>
          <p:cNvSpPr>
            <a:spLocks noChangeArrowheads="1"/>
          </p:cNvSpPr>
          <p:nvPr/>
        </p:nvSpPr>
        <p:spPr bwMode="auto">
          <a:xfrm>
            <a:off x="4721225" y="1757363"/>
            <a:ext cx="431800" cy="2873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08" name="任意多边形 51"/>
          <p:cNvSpPr>
            <a:spLocks/>
          </p:cNvSpPr>
          <p:nvPr/>
        </p:nvSpPr>
        <p:spPr bwMode="auto">
          <a:xfrm>
            <a:off x="4919663" y="1474788"/>
            <a:ext cx="2119312" cy="277812"/>
          </a:xfrm>
          <a:custGeom>
            <a:avLst/>
            <a:gdLst>
              <a:gd name="T0" fmla="*/ 0 w 2119085"/>
              <a:gd name="T1" fmla="*/ 274435 h 278190"/>
              <a:gd name="T2" fmla="*/ 1060689 w 2119085"/>
              <a:gd name="T3" fmla="*/ 2389 h 278190"/>
              <a:gd name="T4" fmla="*/ 2121362 w 2119085"/>
              <a:gd name="T5" fmla="*/ 260116 h 278190"/>
              <a:gd name="T6" fmla="*/ 2121362 w 2119085"/>
              <a:gd name="T7" fmla="*/ 260116 h 278190"/>
              <a:gd name="T8" fmla="*/ 2121362 w 2119085"/>
              <a:gd name="T9" fmla="*/ 274435 h 2781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5"/>
              <a:gd name="T16" fmla="*/ 0 h 278190"/>
              <a:gd name="T17" fmla="*/ 2119085 w 2119085"/>
              <a:gd name="T18" fmla="*/ 278190 h 2781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5" h="278190">
                <a:moveTo>
                  <a:pt x="0" y="278190"/>
                </a:moveTo>
                <a:cubicBezTo>
                  <a:pt x="353180" y="141514"/>
                  <a:pt x="706361" y="4838"/>
                  <a:pt x="1059542" y="2419"/>
                </a:cubicBezTo>
                <a:cubicBezTo>
                  <a:pt x="1412723" y="0"/>
                  <a:pt x="2119085" y="263676"/>
                  <a:pt x="2119085" y="263676"/>
                </a:cubicBezTo>
                <a:lnTo>
                  <a:pt x="2119085" y="27819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矩形 52"/>
          <p:cNvSpPr>
            <a:spLocks noChangeArrowheads="1"/>
          </p:cNvSpPr>
          <p:nvPr/>
        </p:nvSpPr>
        <p:spPr bwMode="auto">
          <a:xfrm>
            <a:off x="6521450" y="2692400"/>
            <a:ext cx="288925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0" name="任意多边形 53"/>
          <p:cNvSpPr>
            <a:spLocks/>
          </p:cNvSpPr>
          <p:nvPr/>
        </p:nvSpPr>
        <p:spPr bwMode="auto">
          <a:xfrm>
            <a:off x="4832350" y="2473325"/>
            <a:ext cx="1828800" cy="238125"/>
          </a:xfrm>
          <a:custGeom>
            <a:avLst/>
            <a:gdLst>
              <a:gd name="T0" fmla="*/ 1828800 w 1828800"/>
              <a:gd name="T1" fmla="*/ 247871 h 237066"/>
              <a:gd name="T2" fmla="*/ 812800 w 1828800"/>
              <a:gd name="T3" fmla="*/ 5058 h 237066"/>
              <a:gd name="T4" fmla="*/ 0 w 1828800"/>
              <a:gd name="T5" fmla="*/ 217520 h 237066"/>
              <a:gd name="T6" fmla="*/ 0 60000 65536"/>
              <a:gd name="T7" fmla="*/ 0 60000 65536"/>
              <a:gd name="T8" fmla="*/ 0 60000 65536"/>
              <a:gd name="T9" fmla="*/ 0 w 1828800"/>
              <a:gd name="T10" fmla="*/ 0 h 237066"/>
              <a:gd name="T11" fmla="*/ 1828800 w 1828800"/>
              <a:gd name="T12" fmla="*/ 237066 h 2370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8800" h="237066">
                <a:moveTo>
                  <a:pt x="1828800" y="237066"/>
                </a:moveTo>
                <a:cubicBezTo>
                  <a:pt x="1473200" y="123371"/>
                  <a:pt x="1117600" y="9676"/>
                  <a:pt x="812800" y="4838"/>
                </a:cubicBezTo>
                <a:cubicBezTo>
                  <a:pt x="508000" y="0"/>
                  <a:pt x="254000" y="104019"/>
                  <a:pt x="0" y="20803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矩形 54"/>
          <p:cNvSpPr>
            <a:spLocks noChangeArrowheads="1"/>
          </p:cNvSpPr>
          <p:nvPr/>
        </p:nvSpPr>
        <p:spPr bwMode="auto">
          <a:xfrm>
            <a:off x="5902325" y="3671888"/>
            <a:ext cx="431800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rgbClr val="336699"/>
              </a:solidFill>
              <a:ea typeface="仿宋_GB2312" pitchFamily="49" charset="-122"/>
            </a:endParaRPr>
          </a:p>
        </p:txBody>
      </p:sp>
      <p:sp>
        <p:nvSpPr>
          <p:cNvPr id="112" name="任意多边形 55"/>
          <p:cNvSpPr>
            <a:spLocks/>
          </p:cNvSpPr>
          <p:nvPr/>
        </p:nvSpPr>
        <p:spPr bwMode="auto">
          <a:xfrm>
            <a:off x="6067425" y="3549650"/>
            <a:ext cx="536575" cy="133350"/>
          </a:xfrm>
          <a:custGeom>
            <a:avLst/>
            <a:gdLst>
              <a:gd name="T0" fmla="*/ 0 w 537029"/>
              <a:gd name="T1" fmla="*/ 121251 h 133048"/>
              <a:gd name="T2" fmla="*/ 259056 w 537029"/>
              <a:gd name="T3" fmla="*/ 2478 h 133048"/>
              <a:gd name="T4" fmla="*/ 532506 w 537029"/>
              <a:gd name="T5" fmla="*/ 136099 h 133048"/>
              <a:gd name="T6" fmla="*/ 0 60000 65536"/>
              <a:gd name="T7" fmla="*/ 0 60000 65536"/>
              <a:gd name="T8" fmla="*/ 0 60000 65536"/>
              <a:gd name="T9" fmla="*/ 0 w 537029"/>
              <a:gd name="T10" fmla="*/ 0 h 133048"/>
              <a:gd name="T11" fmla="*/ 537029 w 537029"/>
              <a:gd name="T12" fmla="*/ 133048 h 1330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029" h="133048">
                <a:moveTo>
                  <a:pt x="0" y="118533"/>
                </a:moveTo>
                <a:cubicBezTo>
                  <a:pt x="85876" y="59266"/>
                  <a:pt x="171752" y="0"/>
                  <a:pt x="261257" y="2419"/>
                </a:cubicBezTo>
                <a:cubicBezTo>
                  <a:pt x="350762" y="4838"/>
                  <a:pt x="537029" y="133048"/>
                  <a:pt x="537029" y="13304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68" name="文本框 113"/>
          <p:cNvSpPr txBox="1">
            <a:spLocks noChangeArrowheads="1"/>
          </p:cNvSpPr>
          <p:nvPr/>
        </p:nvSpPr>
        <p:spPr bwMode="auto">
          <a:xfrm>
            <a:off x="0" y="6021388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  <p:bldP spid="7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720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00FF"/>
                </a:solidFill>
              </a:rPr>
              <a:t>快速排序的分割函数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638" y="936128"/>
            <a:ext cx="7772400" cy="587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8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92150" indent="-347663" algn="l" rtl="0" eaLnBrk="1" fontAlgn="base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400">
                <a:solidFill>
                  <a:srgbClr val="E307D9"/>
                </a:solidFill>
                <a:latin typeface="楷体" pitchFamily="49" charset="-122"/>
                <a:ea typeface="楷体" pitchFamily="49" charset="-122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zh-CN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划分后将轴值定位在正确位置。初始时轴值在序列的最左端。*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int Partition(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DataType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a[], int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low,int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high) 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DataType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temp;		//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存放轴值的临时变量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int i = low,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 = high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;	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 i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为左指针，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为右指针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 	temp = a[low];	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将轴值存放在临时变量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中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 	while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(i &lt; j)  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开始划分，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不断向中间移动，直到相遇。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{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指针左移，直到找到一个小于或等于轴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值的记录</a:t>
            </a: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while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((i&lt;j)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&amp;&amp;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temp.key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&lt;= a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[j].key))  j--;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未相遇就将逆序元素换到左边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空闲位置</a:t>
            </a: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(i&lt;j) 		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{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++;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指针向右移动一步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//i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指针右移，直到找到一个大于或等于轴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值的记录</a:t>
            </a: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while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&lt;j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)&amp;&amp;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temp.key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&gt; a[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].key)  i++;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800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未相遇就将逆序元素换到右边</a:t>
            </a:r>
            <a:r>
              <a:rPr lang="zh-CN" altLang="en-US" sz="1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空闲位置</a:t>
            </a: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(i&lt;j)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{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a[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j-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-;		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//j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指针向左移动一步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a[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] = temp;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把轴值回填到分界位置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上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return i;			//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返回分界位置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} </a:t>
            </a:r>
            <a:endParaRPr lang="zh-CN" altLang="en-US" sz="18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113"/>
          <p:cNvSpPr txBox="1">
            <a:spLocks noChangeArrowheads="1"/>
          </p:cNvSpPr>
          <p:nvPr/>
        </p:nvSpPr>
        <p:spPr bwMode="auto">
          <a:xfrm>
            <a:off x="7563814" y="6027738"/>
            <a:ext cx="1563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参考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《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数据结构（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C++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语言描述）</a:t>
            </a:r>
            <a:r>
              <a:rPr lang="en-US" altLang="zh-CN" sz="1200" dirty="0">
                <a:solidFill>
                  <a:srgbClr val="336699"/>
                </a:solidFill>
                <a:ea typeface="仿宋_GB2312" pitchFamily="49" charset="-122"/>
              </a:rPr>
              <a:t>》</a:t>
            </a:r>
            <a:r>
              <a:rPr lang="zh-CN" altLang="en-US" sz="1200" dirty="0">
                <a:solidFill>
                  <a:srgbClr val="336699"/>
                </a:solidFill>
                <a:ea typeface="仿宋_GB2312" pitchFamily="49" charset="-122"/>
              </a:rPr>
              <a:t>，朱战立编著，高等教育出版社，第十章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61709" y="248444"/>
            <a:ext cx="7793037" cy="635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CC"/>
                </a:solidFill>
              </a:rPr>
              <a:t>Motivation</a:t>
            </a:r>
            <a:endParaRPr lang="zh-CN" altLang="en-US" dirty="0" smtClean="0">
              <a:solidFill>
                <a:srgbClr val="0000CC"/>
              </a:solidFill>
            </a:endParaRP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4726176" y="3785237"/>
            <a:ext cx="4366275" cy="2998841"/>
            <a:chOff x="-3" y="-3"/>
            <a:chExt cx="3078" cy="2267"/>
          </a:xfrm>
        </p:grpSpPr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0" y="0"/>
              <a:ext cx="3072" cy="2261"/>
              <a:chOff x="0" y="0"/>
              <a:chExt cx="3072" cy="2261"/>
            </a:xfrm>
          </p:grpSpPr>
          <p:grpSp>
            <p:nvGrpSpPr>
              <p:cNvPr id="14344" name="Group 41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23"/>
                <a:chOff x="0" y="0"/>
                <a:chExt cx="768" cy="323"/>
              </a:xfrm>
            </p:grpSpPr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学号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5" name="Group 43"/>
              <p:cNvGrpSpPr>
                <a:grpSpLocks/>
              </p:cNvGrpSpPr>
              <p:nvPr/>
            </p:nvGrpSpPr>
            <p:grpSpPr bwMode="auto">
              <a:xfrm>
                <a:off x="768" y="0"/>
                <a:ext cx="768" cy="323"/>
                <a:chOff x="768" y="0"/>
                <a:chExt cx="768" cy="323"/>
              </a:xfrm>
            </p:grpSpPr>
            <p:sp>
              <p:nvSpPr>
                <p:cNvPr id="88" name="Rectangle 13"/>
                <p:cNvSpPr>
                  <a:spLocks noChangeArrowheads="1"/>
                </p:cNvSpPr>
                <p:nvPr/>
              </p:nvSpPr>
              <p:spPr bwMode="auto">
                <a:xfrm>
                  <a:off x="811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姓名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6" name="Group 45"/>
              <p:cNvGrpSpPr>
                <a:grpSpLocks/>
              </p:cNvGrpSpPr>
              <p:nvPr/>
            </p:nvGrpSpPr>
            <p:grpSpPr bwMode="auto">
              <a:xfrm>
                <a:off x="1536" y="0"/>
                <a:ext cx="768" cy="323"/>
                <a:chOff x="1536" y="0"/>
                <a:chExt cx="768" cy="323"/>
              </a:xfrm>
            </p:grpSpPr>
            <p:sp>
              <p:nvSpPr>
                <p:cNvPr id="86" name="Rectangle 14"/>
                <p:cNvSpPr>
                  <a:spLocks noChangeArrowheads="1"/>
                </p:cNvSpPr>
                <p:nvPr/>
              </p:nvSpPr>
              <p:spPr bwMode="auto">
                <a:xfrm>
                  <a:off x="1579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年龄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7" name="Group 47"/>
              <p:cNvGrpSpPr>
                <a:grpSpLocks/>
              </p:cNvGrpSpPr>
              <p:nvPr/>
            </p:nvGrpSpPr>
            <p:grpSpPr bwMode="auto">
              <a:xfrm>
                <a:off x="2304" y="0"/>
                <a:ext cx="768" cy="323"/>
                <a:chOff x="2304" y="0"/>
                <a:chExt cx="768" cy="323"/>
              </a:xfrm>
            </p:grpSpPr>
            <p:sp>
              <p:nvSpPr>
                <p:cNvPr id="8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7" y="0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成绩</a:t>
                  </a: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4" y="0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8" name="Group 49"/>
              <p:cNvGrpSpPr>
                <a:grpSpLocks/>
              </p:cNvGrpSpPr>
              <p:nvPr/>
            </p:nvGrpSpPr>
            <p:grpSpPr bwMode="auto">
              <a:xfrm>
                <a:off x="0" y="323"/>
                <a:ext cx="768" cy="323"/>
                <a:chOff x="0" y="323"/>
                <a:chExt cx="768" cy="323"/>
              </a:xfrm>
            </p:grpSpPr>
            <p:sp>
              <p:nvSpPr>
                <p:cNvPr id="8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99001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49" name="Group 51"/>
              <p:cNvGrpSpPr>
                <a:grpSpLocks/>
              </p:cNvGrpSpPr>
              <p:nvPr/>
            </p:nvGrpSpPr>
            <p:grpSpPr bwMode="auto">
              <a:xfrm>
                <a:off x="768" y="323"/>
                <a:ext cx="768" cy="323"/>
                <a:chOff x="768" y="323"/>
                <a:chExt cx="768" cy="323"/>
              </a:xfrm>
            </p:grpSpPr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811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王晓佳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1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0" name="Group 53"/>
              <p:cNvGrpSpPr>
                <a:grpSpLocks/>
              </p:cNvGrpSpPr>
              <p:nvPr/>
            </p:nvGrpSpPr>
            <p:grpSpPr bwMode="auto">
              <a:xfrm>
                <a:off x="1536" y="323"/>
                <a:ext cx="768" cy="323"/>
                <a:chOff x="1536" y="323"/>
                <a:chExt cx="768" cy="323"/>
              </a:xfrm>
            </p:grpSpPr>
            <p:sp>
              <p:nvSpPr>
                <p:cNvPr id="78" name="Rectangle 18"/>
                <p:cNvSpPr>
                  <a:spLocks noChangeArrowheads="1"/>
                </p:cNvSpPr>
                <p:nvPr/>
              </p:nvSpPr>
              <p:spPr bwMode="auto">
                <a:xfrm>
                  <a:off x="1579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9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1" name="Group 55"/>
              <p:cNvGrpSpPr>
                <a:grpSpLocks/>
              </p:cNvGrpSpPr>
              <p:nvPr/>
            </p:nvGrpSpPr>
            <p:grpSpPr bwMode="auto">
              <a:xfrm>
                <a:off x="2304" y="323"/>
                <a:ext cx="768" cy="323"/>
                <a:chOff x="2304" y="323"/>
                <a:chExt cx="768" cy="323"/>
              </a:xfrm>
            </p:grpSpPr>
            <p:sp>
              <p:nvSpPr>
                <p:cNvPr id="76" name="Rectangle 19"/>
                <p:cNvSpPr>
                  <a:spLocks noChangeArrowheads="1"/>
                </p:cNvSpPr>
                <p:nvPr/>
              </p:nvSpPr>
              <p:spPr bwMode="auto">
                <a:xfrm>
                  <a:off x="2347" y="323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76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Rectangle 54"/>
                <p:cNvSpPr>
                  <a:spLocks noChangeArrowheads="1"/>
                </p:cNvSpPr>
                <p:nvPr/>
              </p:nvSpPr>
              <p:spPr bwMode="auto">
                <a:xfrm>
                  <a:off x="2304" y="323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2" name="Group 57"/>
              <p:cNvGrpSpPr>
                <a:grpSpLocks/>
              </p:cNvGrpSpPr>
              <p:nvPr/>
            </p:nvGrpSpPr>
            <p:grpSpPr bwMode="auto">
              <a:xfrm>
                <a:off x="0" y="646"/>
                <a:ext cx="768" cy="323"/>
                <a:chOff x="0" y="646"/>
                <a:chExt cx="768" cy="323"/>
              </a:xfrm>
            </p:grpSpPr>
            <p:sp>
              <p:nvSpPr>
                <p:cNvPr id="7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99002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3" name="Group 59"/>
              <p:cNvGrpSpPr>
                <a:grpSpLocks/>
              </p:cNvGrpSpPr>
              <p:nvPr/>
            </p:nvGrpSpPr>
            <p:grpSpPr bwMode="auto">
              <a:xfrm>
                <a:off x="768" y="646"/>
                <a:ext cx="768" cy="323"/>
                <a:chOff x="768" y="646"/>
                <a:chExt cx="768" cy="323"/>
              </a:xfrm>
            </p:grpSpPr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811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林一鹏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4" name="Group 61"/>
              <p:cNvGrpSpPr>
                <a:grpSpLocks/>
              </p:cNvGrpSpPr>
              <p:nvPr/>
            </p:nvGrpSpPr>
            <p:grpSpPr bwMode="auto">
              <a:xfrm>
                <a:off x="1536" y="646"/>
                <a:ext cx="768" cy="323"/>
                <a:chOff x="1536" y="646"/>
                <a:chExt cx="768" cy="323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9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19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5" name="Group 63"/>
              <p:cNvGrpSpPr>
                <a:grpSpLocks/>
              </p:cNvGrpSpPr>
              <p:nvPr/>
            </p:nvGrpSpPr>
            <p:grpSpPr bwMode="auto">
              <a:xfrm>
                <a:off x="2304" y="646"/>
                <a:ext cx="768" cy="323"/>
                <a:chOff x="2304" y="646"/>
                <a:chExt cx="768" cy="323"/>
              </a:xfrm>
            </p:grpSpPr>
            <p:sp>
              <p:nvSpPr>
                <p:cNvPr id="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347" y="646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88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Rectangle 62"/>
                <p:cNvSpPr>
                  <a:spLocks noChangeArrowheads="1"/>
                </p:cNvSpPr>
                <p:nvPr/>
              </p:nvSpPr>
              <p:spPr bwMode="auto">
                <a:xfrm>
                  <a:off x="2304" y="646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6" name="Group 65"/>
              <p:cNvGrpSpPr>
                <a:grpSpLocks/>
              </p:cNvGrpSpPr>
              <p:nvPr/>
            </p:nvGrpSpPr>
            <p:grpSpPr bwMode="auto">
              <a:xfrm>
                <a:off x="0" y="969"/>
                <a:ext cx="768" cy="323"/>
                <a:chOff x="0" y="969"/>
                <a:chExt cx="768" cy="323"/>
              </a:xfrm>
            </p:grpSpPr>
            <p:sp>
              <p:nvSpPr>
                <p:cNvPr id="66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99003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7" name="Group 67"/>
              <p:cNvGrpSpPr>
                <a:grpSpLocks/>
              </p:cNvGrpSpPr>
              <p:nvPr/>
            </p:nvGrpSpPr>
            <p:grpSpPr bwMode="auto">
              <a:xfrm>
                <a:off x="768" y="969"/>
                <a:ext cx="768" cy="323"/>
                <a:chOff x="768" y="969"/>
                <a:chExt cx="768" cy="323"/>
              </a:xfrm>
            </p:grpSpPr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>
                  <a:off x="811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谢宁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Rectangle 66"/>
                <p:cNvSpPr>
                  <a:spLocks noChangeArrowheads="1"/>
                </p:cNvSpPr>
                <p:nvPr/>
              </p:nvSpPr>
              <p:spPr bwMode="auto">
                <a:xfrm>
                  <a:off x="768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8" name="Group 69"/>
              <p:cNvGrpSpPr>
                <a:grpSpLocks/>
              </p:cNvGrpSpPr>
              <p:nvPr/>
            </p:nvGrpSpPr>
            <p:grpSpPr bwMode="auto">
              <a:xfrm>
                <a:off x="1536" y="969"/>
                <a:ext cx="768" cy="323"/>
                <a:chOff x="1536" y="969"/>
                <a:chExt cx="768" cy="323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579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17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Rectangle 68"/>
                <p:cNvSpPr>
                  <a:spLocks noChangeArrowheads="1"/>
                </p:cNvSpPr>
                <p:nvPr/>
              </p:nvSpPr>
              <p:spPr bwMode="auto">
                <a:xfrm>
                  <a:off x="1536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59" name="Group 71"/>
              <p:cNvGrpSpPr>
                <a:grpSpLocks/>
              </p:cNvGrpSpPr>
              <p:nvPr/>
            </p:nvGrpSpPr>
            <p:grpSpPr bwMode="auto">
              <a:xfrm>
                <a:off x="2304" y="969"/>
                <a:ext cx="768" cy="323"/>
                <a:chOff x="2304" y="969"/>
                <a:chExt cx="768" cy="323"/>
              </a:xfrm>
            </p:grpSpPr>
            <p:sp>
              <p:nvSpPr>
                <p:cNvPr id="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47" y="969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60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04" y="969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0" name="Group 73"/>
              <p:cNvGrpSpPr>
                <a:grpSpLocks/>
              </p:cNvGrpSpPr>
              <p:nvPr/>
            </p:nvGrpSpPr>
            <p:grpSpPr bwMode="auto">
              <a:xfrm>
                <a:off x="0" y="1292"/>
                <a:ext cx="768" cy="323"/>
                <a:chOff x="0" y="1292"/>
                <a:chExt cx="768" cy="323"/>
              </a:xfrm>
            </p:grpSpPr>
            <p:sp>
              <p:nvSpPr>
                <p:cNvPr id="58" name="Rectangle 28"/>
                <p:cNvSpPr>
                  <a:spLocks noChangeArrowheads="1"/>
                </p:cNvSpPr>
                <p:nvPr/>
              </p:nvSpPr>
              <p:spPr bwMode="auto">
                <a:xfrm>
                  <a:off x="43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99004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1" name="Group 75"/>
              <p:cNvGrpSpPr>
                <a:grpSpLocks/>
              </p:cNvGrpSpPr>
              <p:nvPr/>
            </p:nvGrpSpPr>
            <p:grpSpPr bwMode="auto">
              <a:xfrm>
                <a:off x="768" y="1292"/>
                <a:ext cx="768" cy="323"/>
                <a:chOff x="768" y="1292"/>
                <a:chExt cx="768" cy="323"/>
              </a:xfrm>
            </p:grpSpPr>
            <p:sp>
              <p:nvSpPr>
                <p:cNvPr id="56" name="Rectangle 29"/>
                <p:cNvSpPr>
                  <a:spLocks noChangeArrowheads="1"/>
                </p:cNvSpPr>
                <p:nvPr/>
              </p:nvSpPr>
              <p:spPr bwMode="auto">
                <a:xfrm>
                  <a:off x="811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张丽娟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" name="Rectangle 74"/>
                <p:cNvSpPr>
                  <a:spLocks noChangeArrowheads="1"/>
                </p:cNvSpPr>
                <p:nvPr/>
              </p:nvSpPr>
              <p:spPr bwMode="auto">
                <a:xfrm>
                  <a:off x="768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2" name="Group 77"/>
              <p:cNvGrpSpPr>
                <a:grpSpLocks/>
              </p:cNvGrpSpPr>
              <p:nvPr/>
            </p:nvGrpSpPr>
            <p:grpSpPr bwMode="auto">
              <a:xfrm>
                <a:off x="1536" y="1292"/>
                <a:ext cx="768" cy="323"/>
                <a:chOff x="1536" y="1292"/>
                <a:chExt cx="768" cy="323"/>
              </a:xfrm>
            </p:grpSpPr>
            <p:sp>
              <p:nvSpPr>
                <p:cNvPr id="54" name="Rectangle 30"/>
                <p:cNvSpPr>
                  <a:spLocks noChangeArrowheads="1"/>
                </p:cNvSpPr>
                <p:nvPr/>
              </p:nvSpPr>
              <p:spPr bwMode="auto">
                <a:xfrm>
                  <a:off x="1579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18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36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3" name="Group 79"/>
              <p:cNvGrpSpPr>
                <a:grpSpLocks/>
              </p:cNvGrpSpPr>
              <p:nvPr/>
            </p:nvGrpSpPr>
            <p:grpSpPr bwMode="auto">
              <a:xfrm>
                <a:off x="2304" y="1292"/>
                <a:ext cx="768" cy="323"/>
                <a:chOff x="2304" y="1292"/>
                <a:chExt cx="768" cy="323"/>
              </a:xfrm>
            </p:grpSpPr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2347" y="1292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59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Rectangle 78"/>
                <p:cNvSpPr>
                  <a:spLocks noChangeArrowheads="1"/>
                </p:cNvSpPr>
                <p:nvPr/>
              </p:nvSpPr>
              <p:spPr bwMode="auto">
                <a:xfrm>
                  <a:off x="2304" y="1292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4" name="Group 81"/>
              <p:cNvGrpSpPr>
                <a:grpSpLocks/>
              </p:cNvGrpSpPr>
              <p:nvPr/>
            </p:nvGrpSpPr>
            <p:grpSpPr bwMode="auto">
              <a:xfrm>
                <a:off x="0" y="1615"/>
                <a:ext cx="768" cy="323"/>
                <a:chOff x="0" y="1615"/>
                <a:chExt cx="768" cy="323"/>
              </a:xfrm>
            </p:grpSpPr>
            <p:sp>
              <p:nvSpPr>
                <p:cNvPr id="50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99005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5" name="Group 83"/>
              <p:cNvGrpSpPr>
                <a:grpSpLocks/>
              </p:cNvGrpSpPr>
              <p:nvPr/>
            </p:nvGrpSpPr>
            <p:grpSpPr bwMode="auto">
              <a:xfrm>
                <a:off x="768" y="1615"/>
                <a:ext cx="768" cy="323"/>
                <a:chOff x="768" y="1615"/>
                <a:chExt cx="768" cy="323"/>
              </a:xfrm>
            </p:grpSpPr>
            <p:sp>
              <p:nvSpPr>
                <p:cNvPr id="48" name="Rectangle 33"/>
                <p:cNvSpPr>
                  <a:spLocks noChangeArrowheads="1"/>
                </p:cNvSpPr>
                <p:nvPr/>
              </p:nvSpPr>
              <p:spPr bwMode="auto">
                <a:xfrm>
                  <a:off x="811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周涛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" name="Rectangle 82"/>
                <p:cNvSpPr>
                  <a:spLocks noChangeArrowheads="1"/>
                </p:cNvSpPr>
                <p:nvPr/>
              </p:nvSpPr>
              <p:spPr bwMode="auto">
                <a:xfrm>
                  <a:off x="768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6" name="Group 85"/>
              <p:cNvGrpSpPr>
                <a:grpSpLocks/>
              </p:cNvGrpSpPr>
              <p:nvPr/>
            </p:nvGrpSpPr>
            <p:grpSpPr bwMode="auto">
              <a:xfrm>
                <a:off x="1536" y="1615"/>
                <a:ext cx="768" cy="323"/>
                <a:chOff x="1536" y="1615"/>
                <a:chExt cx="768" cy="323"/>
              </a:xfrm>
            </p:grpSpPr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1579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20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36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7" name="Group 87"/>
              <p:cNvGrpSpPr>
                <a:grpSpLocks/>
              </p:cNvGrpSpPr>
              <p:nvPr/>
            </p:nvGrpSpPr>
            <p:grpSpPr bwMode="auto">
              <a:xfrm>
                <a:off x="2304" y="1615"/>
                <a:ext cx="768" cy="323"/>
                <a:chOff x="2304" y="1615"/>
                <a:chExt cx="768" cy="323"/>
              </a:xfrm>
            </p:grpSpPr>
            <p:sp>
              <p:nvSpPr>
                <p:cNvPr id="44" name="Rectangle 35"/>
                <p:cNvSpPr>
                  <a:spLocks noChangeArrowheads="1"/>
                </p:cNvSpPr>
                <p:nvPr/>
              </p:nvSpPr>
              <p:spPr bwMode="auto">
                <a:xfrm>
                  <a:off x="2347" y="1615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Rectangle 86"/>
                <p:cNvSpPr>
                  <a:spLocks noChangeArrowheads="1"/>
                </p:cNvSpPr>
                <p:nvPr/>
              </p:nvSpPr>
              <p:spPr bwMode="auto">
                <a:xfrm>
                  <a:off x="2304" y="1615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8" name="Group 89"/>
              <p:cNvGrpSpPr>
                <a:grpSpLocks/>
              </p:cNvGrpSpPr>
              <p:nvPr/>
            </p:nvGrpSpPr>
            <p:grpSpPr bwMode="auto">
              <a:xfrm>
                <a:off x="0" y="1938"/>
                <a:ext cx="768" cy="323"/>
                <a:chOff x="0" y="1938"/>
                <a:chExt cx="768" cy="323"/>
              </a:xfrm>
            </p:grpSpPr>
            <p:sp>
              <p:nvSpPr>
                <p:cNvPr id="42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99006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69" name="Group 91"/>
              <p:cNvGrpSpPr>
                <a:grpSpLocks/>
              </p:cNvGrpSpPr>
              <p:nvPr/>
            </p:nvGrpSpPr>
            <p:grpSpPr bwMode="auto">
              <a:xfrm>
                <a:off x="768" y="1938"/>
                <a:ext cx="768" cy="323"/>
                <a:chOff x="768" y="1938"/>
                <a:chExt cx="768" cy="323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811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zh-CN" altLang="en-US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李小燕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Rectangle 90"/>
                <p:cNvSpPr>
                  <a:spLocks noChangeArrowheads="1"/>
                </p:cNvSpPr>
                <p:nvPr/>
              </p:nvSpPr>
              <p:spPr bwMode="auto">
                <a:xfrm>
                  <a:off x="768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0" name="Group 93"/>
              <p:cNvGrpSpPr>
                <a:grpSpLocks/>
              </p:cNvGrpSpPr>
              <p:nvPr/>
            </p:nvGrpSpPr>
            <p:grpSpPr bwMode="auto">
              <a:xfrm>
                <a:off x="1536" y="1938"/>
                <a:ext cx="768" cy="323"/>
                <a:chOff x="1536" y="1938"/>
                <a:chExt cx="768" cy="323"/>
              </a:xfrm>
            </p:grpSpPr>
            <p:sp>
              <p:nvSpPr>
                <p:cNvPr id="38" name="Rectangle 38"/>
                <p:cNvSpPr>
                  <a:spLocks noChangeArrowheads="1"/>
                </p:cNvSpPr>
                <p:nvPr/>
              </p:nvSpPr>
              <p:spPr bwMode="auto">
                <a:xfrm>
                  <a:off x="1579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16</a:t>
                  </a: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36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371" name="Group 95"/>
              <p:cNvGrpSpPr>
                <a:grpSpLocks/>
              </p:cNvGrpSpPr>
              <p:nvPr/>
            </p:nvGrpSpPr>
            <p:grpSpPr bwMode="auto">
              <a:xfrm>
                <a:off x="2304" y="1938"/>
                <a:ext cx="768" cy="323"/>
                <a:chOff x="2304" y="1938"/>
                <a:chExt cx="768" cy="323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47" y="1938"/>
                  <a:ext cx="682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spcBef>
                      <a:spcPct val="30000"/>
                    </a:spcBef>
                    <a:defRPr/>
                  </a:pPr>
                  <a:r>
                    <a:rPr lang="en-US" altLang="zh-CN" sz="1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  <a:endParaRPr lang="zh-CN" alt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>
                    <a:spcBef>
                      <a:spcPct val="30000"/>
                    </a:spcBef>
                    <a:defRPr/>
                  </a:pPr>
                  <a:endParaRPr lang="en-US" altLang="zh-CN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Rectangle 94"/>
                <p:cNvSpPr>
                  <a:spLocks noChangeArrowheads="1"/>
                </p:cNvSpPr>
                <p:nvPr/>
              </p:nvSpPr>
              <p:spPr bwMode="auto">
                <a:xfrm>
                  <a:off x="2304" y="1938"/>
                  <a:ext cx="768" cy="32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7" name="Rectangle 97"/>
            <p:cNvSpPr>
              <a:spLocks noChangeArrowheads="1"/>
            </p:cNvSpPr>
            <p:nvPr/>
          </p:nvSpPr>
          <p:spPr bwMode="auto">
            <a:xfrm>
              <a:off x="-3" y="-3"/>
              <a:ext cx="3078" cy="2267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74086" y="4869160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一般数据处理工作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en-US" altLang="zh-CN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</a:p>
          <a:p>
            <a:pPr eaLnBrk="1" hangingPunct="1">
              <a:defRPr/>
            </a:pPr>
            <a:r>
              <a:rPr lang="zh-CN" alt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时间都在进行排序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2" y="883444"/>
            <a:ext cx="4659274" cy="3050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40" y="27781"/>
            <a:ext cx="4204458" cy="3617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395536" y="259879"/>
            <a:ext cx="8229600" cy="5048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0000FF"/>
                </a:solidFill>
              </a:rPr>
              <a:t>快速排序算法实现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400" dirty="0" smtClean="0"/>
          </a:p>
        </p:txBody>
      </p:sp>
      <p:sp>
        <p:nvSpPr>
          <p:cNvPr id="67587" name="矩形 3"/>
          <p:cNvSpPr>
            <a:spLocks noChangeArrowheads="1"/>
          </p:cNvSpPr>
          <p:nvPr/>
        </p:nvSpPr>
        <p:spPr bwMode="auto">
          <a:xfrm>
            <a:off x="250825" y="953666"/>
            <a:ext cx="90741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对记录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a[low]~a[high]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作快速排序（递归算法）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*/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DataType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a[ ],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low,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high)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i,j,pivot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;  	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if (high&lt;= low)	return;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SelectPivot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对待排序序列进行划分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一般选择最左边记录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=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Partition(a, low, high);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对轴值左边的子序列进行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pivot-1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对轴值右边的子序列进行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递归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快速排序。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Quick_Sort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(a,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pivot +1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high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);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}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336699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/*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a[0]~a[n</a:t>
            </a:r>
            <a:r>
              <a:rPr lang="en-US" altLang="zh-CN" sz="2000" dirty="0">
                <a:solidFill>
                  <a:srgbClr val="336699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zh-CN" altLang="en-US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作快速排序*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void 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DataType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a[ ],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int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 n)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{ 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	</a:t>
            </a:r>
            <a:r>
              <a:rPr lang="en-US" altLang="zh-CN" sz="2000" dirty="0" err="1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Quick_Sort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(a,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仿宋_GB2312" pitchFamily="49" charset="-122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);</a:t>
            </a:r>
          </a:p>
          <a:p>
            <a:pPr algn="just" eaLnBrk="1" hangingPunct="1">
              <a:lnSpc>
                <a:spcPts val="26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336699"/>
                </a:solidFill>
                <a:latin typeface="Times New Roman" panose="02020603050405020304" pitchFamily="18" charset="0"/>
                <a:ea typeface="仿宋_GB2312" pitchFamily="49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143375"/>
            <a:ext cx="29495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146050" y="333375"/>
            <a:ext cx="8229600" cy="50323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smtClean="0"/>
              <a:t>Do we have nonrecursive QuickSort?</a:t>
            </a:r>
            <a:endParaRPr lang="zh-CN" altLang="en-US" sz="240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63" y="1557338"/>
            <a:ext cx="285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24113"/>
            <a:ext cx="28575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408488"/>
            <a:ext cx="2381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标注 8"/>
          <p:cNvSpPr/>
          <p:nvPr/>
        </p:nvSpPr>
        <p:spPr>
          <a:xfrm>
            <a:off x="63002" y="5750545"/>
            <a:ext cx="2904331" cy="1079500"/>
          </a:xfrm>
          <a:prstGeom prst="wedgeRectCallout">
            <a:avLst>
              <a:gd name="adj1" fmla="val 22431"/>
              <a:gd name="adj2" fmla="val -754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 smtClean="0"/>
              <a:t>作业</a:t>
            </a:r>
            <a:r>
              <a:rPr lang="en-US" altLang="zh-CN" sz="2400" dirty="0" smtClean="0"/>
              <a:t>1</a:t>
            </a:r>
            <a:r>
              <a:rPr lang="zh-CN" altLang="en-US" sz="2400" dirty="0"/>
              <a:t>：写出非</a:t>
            </a:r>
            <a:r>
              <a:rPr lang="zh-CN" altLang="en-US" sz="2400" dirty="0" smtClean="0"/>
              <a:t>递归的快速</a:t>
            </a:r>
            <a:r>
              <a:rPr lang="zh-CN" altLang="en-US" sz="2400" dirty="0"/>
              <a:t>排序</a:t>
            </a:r>
            <a:r>
              <a:rPr lang="zh-CN" altLang="en-US" sz="2400" dirty="0" smtClean="0"/>
              <a:t>的代码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120"/>
            <a:ext cx="11588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9635" name="Rectangle 9"/>
          <p:cNvSpPr>
            <a:spLocks noChangeArrowheads="1"/>
          </p:cNvSpPr>
          <p:nvPr/>
        </p:nvSpPr>
        <p:spPr bwMode="auto">
          <a:xfrm>
            <a:off x="1047750" y="11255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50538" name="Rectangle 10"/>
          <p:cNvSpPr>
            <a:spLocks noChangeArrowheads="1"/>
          </p:cNvSpPr>
          <p:nvPr/>
        </p:nvSpPr>
        <p:spPr bwMode="auto">
          <a:xfrm>
            <a:off x="957263" y="1654175"/>
            <a:ext cx="7431087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快速排序算法</a:t>
            </a:r>
            <a:r>
              <a:rPr lang="en-US" altLang="zh-CN" sz="2600" smtClean="0">
                <a:latin typeface="Times New Roman" panose="02020603050405020304" pitchFamily="18" charset="0"/>
              </a:rPr>
              <a:t>QuickSort</a:t>
            </a:r>
            <a:r>
              <a:rPr lang="zh-CN" altLang="en-US" sz="2600" smtClean="0">
                <a:latin typeface="Times New Roman" panose="02020603050405020304" pitchFamily="18" charset="0"/>
              </a:rPr>
              <a:t>是一个递归的算法，示例中的递归树如图所示。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从图中可知，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快速排序的趟数取决于递归树的高度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对</a:t>
            </a:r>
            <a:r>
              <a:rPr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lang="zh-CN" altLang="en-US" sz="2600" smtClean="0">
                <a:latin typeface="Times New Roman" panose="02020603050405020304" pitchFamily="18" charset="0"/>
              </a:rPr>
              <a:t>个元素的序列进行一趟划分的时间为 </a:t>
            </a:r>
            <a:r>
              <a:rPr lang="en-US" altLang="zh-CN" sz="2600" smtClean="0"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9637" name="Group 28"/>
          <p:cNvGrpSpPr>
            <a:grpSpLocks/>
          </p:cNvGrpSpPr>
          <p:nvPr/>
        </p:nvGrpSpPr>
        <p:grpSpPr bwMode="auto">
          <a:xfrm>
            <a:off x="2987675" y="2570163"/>
            <a:ext cx="3441700" cy="2514600"/>
            <a:chOff x="1882" y="1619"/>
            <a:chExt cx="2168" cy="1584"/>
          </a:xfrm>
        </p:grpSpPr>
        <p:sp>
          <p:nvSpPr>
            <p:cNvPr id="150533" name="Line 5"/>
            <p:cNvSpPr>
              <a:spLocks noChangeShapeType="1"/>
            </p:cNvSpPr>
            <p:nvPr/>
          </p:nvSpPr>
          <p:spPr bwMode="auto">
            <a:xfrm>
              <a:off x="2170" y="2339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4" name="Line 6"/>
            <p:cNvSpPr>
              <a:spLocks noChangeShapeType="1"/>
            </p:cNvSpPr>
            <p:nvPr/>
          </p:nvSpPr>
          <p:spPr bwMode="auto">
            <a:xfrm>
              <a:off x="2698" y="1907"/>
              <a:ext cx="1056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535" name="Oval 7"/>
            <p:cNvSpPr>
              <a:spLocks noChangeArrowheads="1"/>
            </p:cNvSpPr>
            <p:nvPr/>
          </p:nvSpPr>
          <p:spPr bwMode="auto">
            <a:xfrm>
              <a:off x="3706" y="2867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6" name="Oval 8"/>
            <p:cNvSpPr>
              <a:spLocks noChangeArrowheads="1"/>
            </p:cNvSpPr>
            <p:nvPr/>
          </p:nvSpPr>
          <p:spPr bwMode="auto">
            <a:xfrm>
              <a:off x="3274" y="2483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2410" y="1619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0" name="Text Box 12"/>
            <p:cNvSpPr txBox="1">
              <a:spLocks noChangeArrowheads="1"/>
            </p:cNvSpPr>
            <p:nvPr/>
          </p:nvSpPr>
          <p:spPr bwMode="auto">
            <a:xfrm>
              <a:off x="2410" y="1619"/>
              <a:ext cx="3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21</a:t>
              </a:r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284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1" lang="zh-CN" altLang="en-US" sz="26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542" name="Text Box 14"/>
            <p:cNvSpPr txBox="1">
              <a:spLocks noChangeArrowheads="1"/>
            </p:cNvSpPr>
            <p:nvPr/>
          </p:nvSpPr>
          <p:spPr bwMode="auto">
            <a:xfrm>
              <a:off x="2842" y="2079"/>
              <a:ext cx="428" cy="3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25*</a:t>
              </a:r>
            </a:p>
          </p:txBody>
        </p:sp>
        <p:sp>
          <p:nvSpPr>
            <p:cNvPr id="150543" name="Text Box 15"/>
            <p:cNvSpPr txBox="1">
              <a:spLocks noChangeArrowheads="1"/>
            </p:cNvSpPr>
            <p:nvPr/>
          </p:nvSpPr>
          <p:spPr bwMode="auto">
            <a:xfrm>
              <a:off x="3294" y="2511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25</a:t>
              </a:r>
            </a:p>
          </p:txBody>
        </p:sp>
        <p:sp>
          <p:nvSpPr>
            <p:cNvPr id="150544" name="Text Box 16"/>
            <p:cNvSpPr txBox="1">
              <a:spLocks noChangeArrowheads="1"/>
            </p:cNvSpPr>
            <p:nvPr/>
          </p:nvSpPr>
          <p:spPr bwMode="auto">
            <a:xfrm>
              <a:off x="3726" y="2886"/>
              <a:ext cx="32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49</a:t>
              </a:r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1882" y="205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08</a:t>
              </a:r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2266" y="2531"/>
              <a:ext cx="336" cy="3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sz="260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 flipH="1">
              <a:off x="2170" y="1859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9638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4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42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4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6964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50555" name="Rectangle 27"/>
          <p:cNvSpPr>
            <a:spLocks noChangeArrowheads="1"/>
          </p:cNvSpPr>
          <p:nvPr/>
        </p:nvSpPr>
        <p:spPr bwMode="auto">
          <a:xfrm>
            <a:off x="539750" y="1125538"/>
            <a:ext cx="8208963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395288" y="1125538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10000"/>
              </a:spcBef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情况：</a:t>
            </a:r>
            <a:r>
              <a:rPr lang="zh-CN" altLang="en-US" sz="2600" smtClean="0">
                <a:latin typeface="Times New Roman" panose="02020603050405020304" pitchFamily="18" charset="0"/>
              </a:rPr>
              <a:t>每次正好把序列划分为长度相等的两个子序列，此时，总的</a:t>
            </a:r>
            <a:r>
              <a:rPr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计算时间</a:t>
            </a:r>
            <a:r>
              <a:rPr lang="zh-CN" altLang="en-US" sz="2600" smtClean="0">
                <a:latin typeface="Times New Roman" panose="02020603050405020304" pitchFamily="18" charset="0"/>
              </a:rPr>
              <a:t>为：</a:t>
            </a:r>
          </a:p>
          <a:p>
            <a:pPr lvl="1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+ 2T(</a:t>
            </a:r>
            <a:r>
              <a:rPr lang="en-US" altLang="zh-CN" sz="24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/2 )      </a:t>
            </a:r>
            <a:r>
              <a:rPr kumimoji="1" lang="en-US" altLang="zh-CN" sz="2200" smtClean="0">
                <a:solidFill>
                  <a:srgbClr val="3333CC"/>
                </a:solidFill>
                <a:latin typeface="Times New Roman" panose="02020603050405020304" pitchFamily="18" charset="0"/>
              </a:rPr>
              <a:t>// c </a:t>
            </a:r>
            <a:r>
              <a:rPr kumimoji="1" lang="zh-CN" altLang="en-US" sz="2200" smtClean="0">
                <a:solidFill>
                  <a:srgbClr val="3333CC"/>
                </a:solidFill>
                <a:latin typeface="Times New Roman" panose="02020603050405020304" pitchFamily="18" charset="0"/>
              </a:rPr>
              <a:t>是一个常数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+ 2 ( 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/2 + 2T(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 ) = 2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+ 4T(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2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+ 4 ( 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/4 +2T(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 ) = 3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+ 8T(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/8)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………</a:t>
            </a:r>
          </a:p>
          <a:p>
            <a:pPr lvl="2" algn="just"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    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+ </a:t>
            </a:r>
            <a:r>
              <a:rPr lang="en-US" altLang="zh-CN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T(1) =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smtClean="0">
                <a:latin typeface="Times New Roman" panose="02020603050405020304" pitchFamily="18" charset="0"/>
              </a:rPr>
              <a:t>情况（</a:t>
            </a:r>
            <a:r>
              <a:rPr lang="zh-CN" altLang="en-US" sz="2600" smtClean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smtClean="0">
                <a:latin typeface="Times New Roman" panose="02020603050405020304" pitchFamily="18" charset="0"/>
              </a:rPr>
              <a:t>或</a:t>
            </a:r>
            <a:r>
              <a:rPr lang="zh-CN" altLang="en-US" sz="2600" smtClean="0">
                <a:solidFill>
                  <a:schemeClr val="tx2"/>
                </a:solidFill>
                <a:latin typeface="Times New Roman" panose="02020603050405020304" pitchFamily="18" charset="0"/>
              </a:rPr>
              <a:t>逆序）：</a:t>
            </a:r>
            <a:r>
              <a:rPr lang="zh-CN" altLang="en-US" sz="2600" smtClean="0">
                <a:latin typeface="Times New Roman" panose="02020603050405020304" pitchFamily="18" charset="0"/>
              </a:rPr>
              <a:t>每次划分只得到一个比上一次少一个元素的子序列，其递归树成为单支树。此时，</a:t>
            </a:r>
            <a:r>
              <a:rPr lang="en-US" altLang="zh-CN" sz="2600" smtClean="0">
                <a:latin typeface="Times New Roman" panose="02020603050405020304" pitchFamily="18" charset="0"/>
              </a:rPr>
              <a:t>T(</a:t>
            </a:r>
            <a:r>
              <a:rPr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latin typeface="Times New Roman" panose="02020603050405020304" pitchFamily="18" charset="0"/>
              </a:rPr>
              <a:t>) </a:t>
            </a:r>
            <a:r>
              <a:rPr lang="en-US" altLang="zh-CN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cn</a:t>
            </a:r>
            <a:r>
              <a:rPr lang="en-US" altLang="zh-CN" sz="2600" smtClean="0">
                <a:latin typeface="Times New Roman" panose="02020603050405020304" pitchFamily="18" charset="0"/>
              </a:rPr>
              <a:t> +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latin typeface="Times New Roman" panose="02020603050405020304" pitchFamily="18" charset="0"/>
              </a:rPr>
              <a:t>T(</a:t>
            </a:r>
            <a:r>
              <a:rPr lang="en-US" altLang="zh-CN" sz="2600" i="1" smtClean="0">
                <a:latin typeface="Times New Roman" panose="02020603050405020304" pitchFamily="18" charset="0"/>
              </a:rPr>
              <a:t>n-</a:t>
            </a:r>
            <a:r>
              <a:rPr lang="en-US" altLang="zh-CN" sz="2600" smtClean="0">
                <a:latin typeface="Times New Roman" panose="02020603050405020304" pitchFamily="18" charset="0"/>
              </a:rPr>
              <a:t>1)</a:t>
            </a:r>
            <a:r>
              <a:rPr lang="zh-CN" altLang="en-US" sz="2600" smtClean="0">
                <a:latin typeface="Times New Roman" panose="02020603050405020304" pitchFamily="18" charset="0"/>
              </a:rPr>
              <a:t>，</a:t>
            </a:r>
            <a:r>
              <a:rPr lang="zh-CN" altLang="en-US" sz="2600" smtClean="0">
                <a:latin typeface="Times New Roman" panose="02020603050405020304" pitchFamily="18" charset="0"/>
                <a:sym typeface="Symbol" panose="05050102010706020507" pitchFamily="18" charset="2"/>
              </a:rPr>
              <a:t>推导得：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T(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 =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baseline="30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可以证明，快速排序的</a:t>
            </a: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smtClean="0">
                <a:latin typeface="Times New Roman" panose="02020603050405020304" pitchFamily="18" charset="0"/>
              </a:rPr>
              <a:t>计算时间也是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smtClean="0">
                <a:latin typeface="Times New Roman" panose="02020603050405020304" pitchFamily="18" charset="0"/>
              </a:rPr>
              <a:t>，且就平均时间而言，快速排序是所有内部排序方法中最好的一个。</a:t>
            </a:r>
          </a:p>
        </p:txBody>
      </p:sp>
      <p:sp>
        <p:nvSpPr>
          <p:cNvPr id="70659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1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4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0665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爆炸形 2 10"/>
          <p:cNvSpPr/>
          <p:nvPr/>
        </p:nvSpPr>
        <p:spPr>
          <a:xfrm>
            <a:off x="5293457" y="2852936"/>
            <a:ext cx="4895973" cy="1944687"/>
          </a:xfrm>
          <a:prstGeom prst="irregularSeal2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课堂作业：写出序列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[9,8,7,6,5,4,3,2,1]</a:t>
            </a: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</a:rPr>
              <a:t>的快速排序中间过程</a:t>
            </a:r>
          </a:p>
        </p:txBody>
      </p:sp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9939"/>
            <a:ext cx="1752600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755650" y="1916113"/>
            <a:ext cx="772001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快速排序是递归的，需要有一个栈存放每层递归调用时的指针和参数。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最大递归调用层次数与递归树的高度一致</a:t>
            </a:r>
            <a:r>
              <a:rPr lang="zh-CN" altLang="en-US" sz="2600" smtClean="0">
                <a:latin typeface="Times New Roman" panose="02020603050405020304" pitchFamily="18" charset="0"/>
              </a:rPr>
              <a:t>。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最好</a:t>
            </a:r>
            <a:r>
              <a:rPr lang="zh-CN" altLang="en-US" sz="2600" smtClean="0">
                <a:latin typeface="Times New Roman" panose="02020603050405020304" pitchFamily="18" charset="0"/>
              </a:rPr>
              <a:t>情况：附加存储（栈）为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最坏</a:t>
            </a:r>
            <a:r>
              <a:rPr lang="zh-CN" altLang="en-US" sz="2600" smtClean="0">
                <a:latin typeface="Times New Roman" panose="02020603050405020304" pitchFamily="18" charset="0"/>
              </a:rPr>
              <a:t>情况：附加存储将达到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2600" smtClean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平均</a:t>
            </a:r>
            <a:r>
              <a:rPr lang="zh-CN" altLang="en-US" sz="2600" smtClean="0">
                <a:latin typeface="Times New Roman" panose="02020603050405020304" pitchFamily="18" charset="0"/>
              </a:rPr>
              <a:t>情况：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O(log</a:t>
            </a:r>
            <a:r>
              <a:rPr lang="en-US" altLang="zh-CN" sz="2600" baseline="-250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zh-CN" altLang="en-US" sz="2600" smtClean="0">
              <a:latin typeface="Times New Roman" panose="02020603050405020304" pitchFamily="18" charset="0"/>
            </a:endParaRPr>
          </a:p>
        </p:txBody>
      </p:sp>
      <p:sp>
        <p:nvSpPr>
          <p:cNvPr id="71683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168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快速排序算法分析（续）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395288" y="134143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395288" y="4797425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快速排序是一种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快速排序算法的改进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812800" y="1916113"/>
            <a:ext cx="7720013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为避免出现“正序”或“逆序”时的最坏情况，可以选择更合适的基准元素。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395288" y="1341438"/>
            <a:ext cx="8208962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8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小的子序列不递归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6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None/>
              <a:defRPr/>
            </a:pPr>
            <a:endParaRPr lang="zh-CN" altLang="en-US" sz="240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消除递归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72709" name="Rectangle 9"/>
          <p:cNvSpPr>
            <a:spLocks noChangeArrowheads="1"/>
          </p:cNvSpPr>
          <p:nvPr/>
        </p:nvSpPr>
        <p:spPr bwMode="auto">
          <a:xfrm>
            <a:off x="827088" y="3500438"/>
            <a:ext cx="7720012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当子序列长度达到某个阈值（一般</a:t>
            </a:r>
            <a:r>
              <a:rPr lang="en-US" altLang="zh-CN" sz="2600">
                <a:latin typeface="Times New Roman" panose="02020603050405020304" pitchFamily="18" charset="0"/>
              </a:rPr>
              <a:t>5~25</a:t>
            </a:r>
            <a:r>
              <a:rPr lang="zh-CN" altLang="en-US" sz="2600">
                <a:latin typeface="Times New Roman" panose="02020603050405020304" pitchFamily="18" charset="0"/>
              </a:rPr>
              <a:t>之间）时不再递归划分，此时可用</a:t>
            </a:r>
            <a:r>
              <a:rPr lang="zh-CN" altLang="en-US" sz="2600" u="sng">
                <a:solidFill>
                  <a:srgbClr val="00B050"/>
                </a:solidFill>
                <a:latin typeface="Times New Roman" panose="02020603050405020304" pitchFamily="18" charset="0"/>
              </a:rPr>
              <a:t>直接插入排序</a:t>
            </a:r>
            <a:r>
              <a:rPr lang="zh-CN" altLang="en-US" sz="2600">
                <a:latin typeface="Times New Roman" panose="02020603050405020304" pitchFamily="18" charset="0"/>
              </a:rPr>
              <a:t>，速度反而更快。</a:t>
            </a:r>
          </a:p>
          <a:p>
            <a:pPr algn="just">
              <a:buClr>
                <a:srgbClr val="FF7C80"/>
              </a:buClr>
              <a:buSzPct val="55000"/>
            </a:pPr>
            <a:r>
              <a:rPr lang="zh-CN" altLang="en-US" sz="2600">
                <a:latin typeface="Times New Roman" panose="02020603050405020304" pitchFamily="18" charset="0"/>
              </a:rPr>
              <a:t>两种算法：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P409 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程序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9.9</a:t>
            </a:r>
            <a:r>
              <a:rPr lang="zh-CN" altLang="en-US" sz="2600">
                <a:solidFill>
                  <a:schemeClr val="fol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600">
                <a:solidFill>
                  <a:schemeClr val="folHlink"/>
                </a:solidFill>
                <a:latin typeface="Times New Roman" panose="02020603050405020304" pitchFamily="18" charset="0"/>
              </a:rPr>
              <a:t>9.10</a:t>
            </a:r>
            <a:r>
              <a:rPr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（自学！）</a:t>
            </a:r>
          </a:p>
        </p:txBody>
      </p:sp>
      <p:sp>
        <p:nvSpPr>
          <p:cNvPr id="72710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4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271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2627313" y="6092825"/>
            <a:ext cx="339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快速排序退化的例子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6134" name="Rectangle 6" descr="白色大理石"/>
          <p:cNvSpPr>
            <a:spLocks noChangeArrowheads="1"/>
          </p:cNvSpPr>
          <p:nvPr/>
        </p:nvSpPr>
        <p:spPr bwMode="auto">
          <a:xfrm>
            <a:off x="1447800" y="1682750"/>
            <a:ext cx="4876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21     25     25*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5" name="Rectangle 7" descr="白色大理石"/>
          <p:cNvSpPr>
            <a:spLocks noChangeArrowheads="1"/>
          </p:cNvSpPr>
          <p:nvPr/>
        </p:nvSpPr>
        <p:spPr bwMode="auto">
          <a:xfrm>
            <a:off x="6553200" y="168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1722438" y="1073150"/>
            <a:ext cx="574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</a:t>
            </a:r>
            <a:r>
              <a:rPr kumimoji="1" lang="en-US" altLang="zh-CN" sz="2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pivot</a:t>
            </a:r>
            <a:endParaRPr kumimoji="1" lang="en-US" altLang="zh-CN" sz="24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393700" y="16430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8" name="Rectangle 10" descr="白色大理石"/>
          <p:cNvSpPr>
            <a:spLocks noChangeArrowheads="1"/>
          </p:cNvSpPr>
          <p:nvPr/>
        </p:nvSpPr>
        <p:spPr bwMode="auto">
          <a:xfrm>
            <a:off x="2362200" y="2444750"/>
            <a:ext cx="3962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21     25     25*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39" name="Rectangle 11" descr="白色大理石"/>
          <p:cNvSpPr>
            <a:spLocks noChangeArrowheads="1"/>
          </p:cNvSpPr>
          <p:nvPr/>
        </p:nvSpPr>
        <p:spPr bwMode="auto">
          <a:xfrm>
            <a:off x="1447800" y="2444750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0" name="Rectangle 12" descr="白色大理石"/>
          <p:cNvSpPr>
            <a:spLocks noChangeArrowheads="1"/>
          </p:cNvSpPr>
          <p:nvPr/>
        </p:nvSpPr>
        <p:spPr bwMode="auto">
          <a:xfrm>
            <a:off x="6553200" y="2444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76141" name="Rectangle 13" descr="白色大理石"/>
          <p:cNvSpPr>
            <a:spLocks noChangeArrowheads="1"/>
          </p:cNvSpPr>
          <p:nvPr/>
        </p:nvSpPr>
        <p:spPr bwMode="auto">
          <a:xfrm>
            <a:off x="3200400" y="3206750"/>
            <a:ext cx="3124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25     25*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2" name="Rectangle 14" descr="白色大理石"/>
          <p:cNvSpPr>
            <a:spLocks noChangeArrowheads="1"/>
          </p:cNvSpPr>
          <p:nvPr/>
        </p:nvSpPr>
        <p:spPr bwMode="auto">
          <a:xfrm>
            <a:off x="6553200" y="3206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76143" name="Rectangle 15" descr="白色大理石"/>
          <p:cNvSpPr>
            <a:spLocks noChangeArrowheads="1"/>
          </p:cNvSpPr>
          <p:nvPr/>
        </p:nvSpPr>
        <p:spPr bwMode="auto">
          <a:xfrm>
            <a:off x="1447800" y="3206750"/>
            <a:ext cx="1600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4" name="Rectangle 16" descr="白色大理石"/>
          <p:cNvSpPr>
            <a:spLocks noChangeArrowheads="1"/>
          </p:cNvSpPr>
          <p:nvPr/>
        </p:nvSpPr>
        <p:spPr bwMode="auto">
          <a:xfrm>
            <a:off x="6553200" y="3968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6145" name="Rectangle 17" descr="白色大理石"/>
          <p:cNvSpPr>
            <a:spLocks noChangeArrowheads="1"/>
          </p:cNvSpPr>
          <p:nvPr/>
        </p:nvSpPr>
        <p:spPr bwMode="auto">
          <a:xfrm>
            <a:off x="4038600" y="3968750"/>
            <a:ext cx="2286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25*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6" name="Rectangle 18" descr="白色大理石"/>
          <p:cNvSpPr>
            <a:spLocks noChangeArrowheads="1"/>
          </p:cNvSpPr>
          <p:nvPr/>
        </p:nvSpPr>
        <p:spPr bwMode="auto">
          <a:xfrm>
            <a:off x="1447800" y="3968750"/>
            <a:ext cx="2438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7" name="Rectangle 19" descr="白色大理石"/>
          <p:cNvSpPr>
            <a:spLocks noChangeArrowheads="1"/>
          </p:cNvSpPr>
          <p:nvPr/>
        </p:nvSpPr>
        <p:spPr bwMode="auto">
          <a:xfrm>
            <a:off x="4876800" y="4730750"/>
            <a:ext cx="1447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48" name="Rectangle 20" descr="白色大理石"/>
          <p:cNvSpPr>
            <a:spLocks noChangeArrowheads="1"/>
          </p:cNvSpPr>
          <p:nvPr/>
        </p:nvSpPr>
        <p:spPr bwMode="auto">
          <a:xfrm>
            <a:off x="6553200" y="4730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76149" name="Rectangle 21" descr="白色大理石"/>
          <p:cNvSpPr>
            <a:spLocks noChangeArrowheads="1"/>
          </p:cNvSpPr>
          <p:nvPr/>
        </p:nvSpPr>
        <p:spPr bwMode="auto">
          <a:xfrm>
            <a:off x="1447800" y="4730750"/>
            <a:ext cx="3276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0" name="Rectangle 22" descr="白色大理石"/>
          <p:cNvSpPr>
            <a:spLocks noChangeArrowheads="1"/>
          </p:cNvSpPr>
          <p:nvPr/>
        </p:nvSpPr>
        <p:spPr bwMode="auto">
          <a:xfrm>
            <a:off x="6553200" y="5492750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endParaRPr kumimoji="1" lang="zh-CN" altLang="en-US" sz="28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1" name="Rectangle 23" descr="白色大理石"/>
          <p:cNvSpPr>
            <a:spLocks noChangeArrowheads="1"/>
          </p:cNvSpPr>
          <p:nvPr/>
        </p:nvSpPr>
        <p:spPr bwMode="auto">
          <a:xfrm>
            <a:off x="5791200" y="5492750"/>
            <a:ext cx="5334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2" name="Rectangle 24" descr="白色大理石"/>
          <p:cNvSpPr>
            <a:spLocks noChangeArrowheads="1"/>
          </p:cNvSpPr>
          <p:nvPr/>
        </p:nvSpPr>
        <p:spPr bwMode="auto">
          <a:xfrm>
            <a:off x="1447800" y="5492750"/>
            <a:ext cx="4191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   16      21     25      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436563" y="239077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457200" y="3195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457200" y="3957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457200" y="4719638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468313" y="54721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Text Box 30"/>
          <p:cNvSpPr txBox="1">
            <a:spLocks noChangeArrowheads="1"/>
          </p:cNvSpPr>
          <p:nvPr/>
        </p:nvSpPr>
        <p:spPr bwMode="auto">
          <a:xfrm>
            <a:off x="8027988" y="1547813"/>
            <a:ext cx="504825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第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一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8080"/>
                </a:solidFill>
                <a:latin typeface="Times New Roman" panose="02020603050405020304" pitchFamily="18" charset="0"/>
              </a:rPr>
              <a:t>元素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  <p:sp>
        <p:nvSpPr>
          <p:cNvPr id="73757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58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5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60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6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62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3763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2051050" y="5883275"/>
            <a:ext cx="4829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00808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用居中排序码元素作为基准元素</a:t>
            </a:r>
            <a:endParaRPr kumimoji="1" lang="zh-CN" altLang="en-US" sz="26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7814" name="Rectangle 6" descr="白色大理石"/>
          <p:cNvSpPr>
            <a:spLocks noChangeArrowheads="1"/>
          </p:cNvSpPr>
          <p:nvPr/>
        </p:nvSpPr>
        <p:spPr bwMode="auto">
          <a:xfrm>
            <a:off x="1525588" y="3462338"/>
            <a:ext cx="4800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  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25     25*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1800225" y="2852738"/>
            <a:ext cx="579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       1         2        3        4         5           pivot</a:t>
            </a:r>
          </a:p>
        </p:txBody>
      </p:sp>
      <p:sp>
        <p:nvSpPr>
          <p:cNvPr id="247816" name="Rectangle 8" descr="白色大理石"/>
          <p:cNvSpPr>
            <a:spLocks noChangeArrowheads="1"/>
          </p:cNvSpPr>
          <p:nvPr/>
        </p:nvSpPr>
        <p:spPr bwMode="auto">
          <a:xfrm>
            <a:off x="6630988" y="34623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519113" y="34067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8" name="Rectangle 10" descr="白色大理石"/>
          <p:cNvSpPr>
            <a:spLocks noChangeArrowheads="1"/>
          </p:cNvSpPr>
          <p:nvPr/>
        </p:nvSpPr>
        <p:spPr bwMode="auto">
          <a:xfrm>
            <a:off x="1525588" y="4300538"/>
            <a:ext cx="1524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19" name="Rectangle 11" descr="白色大理石"/>
          <p:cNvSpPr>
            <a:spLocks noChangeArrowheads="1"/>
          </p:cNvSpPr>
          <p:nvPr/>
        </p:nvSpPr>
        <p:spPr bwMode="auto">
          <a:xfrm>
            <a:off x="3201988" y="43005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0" name="Rectangle 12" descr="白色大理石"/>
          <p:cNvSpPr>
            <a:spLocks noChangeArrowheads="1"/>
          </p:cNvSpPr>
          <p:nvPr/>
        </p:nvSpPr>
        <p:spPr bwMode="auto">
          <a:xfrm>
            <a:off x="3963988" y="4300538"/>
            <a:ext cx="2362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  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1" name="Rectangle 13" descr="白色大理石"/>
          <p:cNvSpPr>
            <a:spLocks noChangeArrowheads="1"/>
          </p:cNvSpPr>
          <p:nvPr/>
        </p:nvSpPr>
        <p:spPr bwMode="auto">
          <a:xfrm>
            <a:off x="66309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47822" name="Rectangle 14" descr="白色大理石"/>
          <p:cNvSpPr>
            <a:spLocks noChangeArrowheads="1"/>
          </p:cNvSpPr>
          <p:nvPr/>
        </p:nvSpPr>
        <p:spPr bwMode="auto">
          <a:xfrm>
            <a:off x="7621588" y="4300538"/>
            <a:ext cx="8382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47823" name="Rectangle 15" descr="白色大理石"/>
          <p:cNvSpPr>
            <a:spLocks noChangeArrowheads="1"/>
          </p:cNvSpPr>
          <p:nvPr/>
        </p:nvSpPr>
        <p:spPr bwMode="auto">
          <a:xfrm>
            <a:off x="15255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4" name="Rectangle 16" descr="白色大理石"/>
          <p:cNvSpPr>
            <a:spLocks noChangeArrowheads="1"/>
          </p:cNvSpPr>
          <p:nvPr/>
        </p:nvSpPr>
        <p:spPr bwMode="auto">
          <a:xfrm>
            <a:off x="23637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5" name="Rectangle 17" descr="白色大理石"/>
          <p:cNvSpPr>
            <a:spLocks noChangeArrowheads="1"/>
          </p:cNvSpPr>
          <p:nvPr/>
        </p:nvSpPr>
        <p:spPr bwMode="auto">
          <a:xfrm>
            <a:off x="32019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6" name="Rectangle 18" descr="白色大理石"/>
          <p:cNvSpPr>
            <a:spLocks noChangeArrowheads="1"/>
          </p:cNvSpPr>
          <p:nvPr/>
        </p:nvSpPr>
        <p:spPr bwMode="auto">
          <a:xfrm>
            <a:off x="3963988" y="5138738"/>
            <a:ext cx="7620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7" name="Rectangle 19" descr="白色大理石"/>
          <p:cNvSpPr>
            <a:spLocks noChangeArrowheads="1"/>
          </p:cNvSpPr>
          <p:nvPr/>
        </p:nvSpPr>
        <p:spPr bwMode="auto">
          <a:xfrm>
            <a:off x="4878388" y="5138738"/>
            <a:ext cx="6858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8" name="Rectangle 20" descr="白色大理石"/>
          <p:cNvSpPr>
            <a:spLocks noChangeArrowheads="1"/>
          </p:cNvSpPr>
          <p:nvPr/>
        </p:nvSpPr>
        <p:spPr bwMode="auto">
          <a:xfrm>
            <a:off x="5716588" y="5138738"/>
            <a:ext cx="609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FF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29" name="Text Box 21"/>
          <p:cNvSpPr txBox="1">
            <a:spLocks noChangeArrowheads="1"/>
          </p:cNvSpPr>
          <p:nvPr/>
        </p:nvSpPr>
        <p:spPr bwMode="auto">
          <a:xfrm>
            <a:off x="514350" y="42132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0" name="Text Box 22"/>
          <p:cNvSpPr txBox="1">
            <a:spLocks noChangeArrowheads="1"/>
          </p:cNvSpPr>
          <p:nvPr/>
        </p:nvSpPr>
        <p:spPr bwMode="auto">
          <a:xfrm>
            <a:off x="534988" y="5051425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323850" y="1268413"/>
            <a:ext cx="8610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spcBef>
                <a:spcPct val="15000"/>
              </a:spcBef>
              <a:buClr>
                <a:srgbClr val="0066CC"/>
              </a:buClr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改进办法：</a:t>
            </a:r>
            <a:r>
              <a:rPr lang="zh-CN" altLang="en-US" sz="2600" smtClean="0">
                <a:latin typeface="Times New Roman" panose="02020603050405020304" pitchFamily="18" charset="0"/>
              </a:rPr>
              <a:t>取每个待排序元素序列的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第一个元素</a:t>
            </a:r>
            <a:r>
              <a:rPr lang="zh-CN" altLang="en-US" sz="2600" smtClean="0">
                <a:solidFill>
                  <a:srgbClr val="0066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最后一个元素</a:t>
            </a:r>
            <a:r>
              <a:rPr lang="zh-CN" altLang="en-US" sz="2600" smtClean="0">
                <a:latin typeface="Times New Roman" panose="02020603050405020304" pitchFamily="18" charset="0"/>
              </a:rPr>
              <a:t>和</a:t>
            </a:r>
            <a:r>
              <a:rPr lang="zh-CN" altLang="en-US" sz="26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位置接近正中的</a:t>
            </a:r>
            <a:r>
              <a:rPr lang="zh-CN" altLang="en-US" sz="260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smtClean="0">
                <a:latin typeface="Times New Roman" panose="02020603050405020304" pitchFamily="18" charset="0"/>
              </a:rPr>
              <a:t>3 </a:t>
            </a:r>
            <a:r>
              <a:rPr lang="zh-CN" altLang="en-US" sz="2600" smtClean="0">
                <a:latin typeface="Times New Roman" panose="02020603050405020304" pitchFamily="18" charset="0"/>
              </a:rPr>
              <a:t>个元素，取其排序码居中者作为基准元素。</a:t>
            </a:r>
            <a:r>
              <a:rPr lang="zh-CN" altLang="en-US" sz="260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（算法见书</a:t>
            </a:r>
            <a:r>
              <a:rPr lang="en-US" altLang="zh-CN" sz="260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P410-412</a:t>
            </a:r>
            <a:r>
              <a:rPr lang="zh-CN" altLang="en-US" sz="260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600" smtClean="0">
                <a:solidFill>
                  <a:srgbClr val="CC0099"/>
                </a:solidFill>
                <a:latin typeface="Times New Roman" panose="02020603050405020304" pitchFamily="18" charset="0"/>
              </a:rPr>
              <a:t>自学</a:t>
            </a:r>
            <a:r>
              <a:rPr lang="zh-CN" altLang="en-US" sz="260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快排的改进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基准元素的选择</a:t>
            </a:r>
          </a:p>
        </p:txBody>
      </p:sp>
      <p:sp>
        <p:nvSpPr>
          <p:cNvPr id="74774" name="Oval 4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7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7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7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78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7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478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44463" y="26035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9.4 </a:t>
            </a:r>
            <a:r>
              <a:rPr lang="zh-CN" altLang="en-US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选择排序</a:t>
            </a: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541338" y="1557338"/>
            <a:ext cx="777557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选择排序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Selection Sort</a:t>
            </a:r>
            <a:r>
              <a:rPr lang="zh-CN" altLang="en-US" sz="2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的基本思想：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每一趟 （例如第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趟，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 = 0, 1, …,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-2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）在后面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n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-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个待排序元素中</a:t>
            </a:r>
            <a:r>
              <a:rPr kumimoji="1" lang="zh-CN" altLang="en-US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选出排序码最小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的元素，作为有序元素序列的第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i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个元素。待到第 </a:t>
            </a:r>
            <a:r>
              <a:rPr kumimoji="1" lang="en-US" altLang="zh-CN" sz="2600" i="1" smtClean="0">
                <a:latin typeface="Times New Roman" panose="02020603050405020304" pitchFamily="18" charset="0"/>
              </a:rPr>
              <a:t>n-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2 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趟作完，待排序元素只剩下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1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个，就不用再选了。</a:t>
            </a:r>
          </a:p>
          <a:p>
            <a:pPr algn="just">
              <a:lnSpc>
                <a:spcPct val="105000"/>
              </a:lnSpc>
              <a:spcBef>
                <a:spcPct val="40000"/>
              </a:spcBef>
              <a:buClr>
                <a:srgbClr val="0066CC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</a:rPr>
              <a:t>下面介绍两种选择排序：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直接选择排序</a:t>
            </a:r>
          </a:p>
          <a:p>
            <a:pPr lvl="1" algn="just">
              <a:lnSpc>
                <a:spcPct val="105000"/>
              </a:lnSpc>
              <a:buClr>
                <a:srgbClr val="FF3300"/>
              </a:buClr>
              <a:defRPr/>
            </a:pPr>
            <a:r>
              <a:rPr kumimoji="1" lang="zh-CN" alt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9.4.1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直接选择排序</a:t>
            </a:r>
          </a:p>
        </p:txBody>
      </p:sp>
      <p:sp>
        <p:nvSpPr>
          <p:cNvPr id="76803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0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6810" name="Rectangle 12"/>
          <p:cNvSpPr>
            <a:spLocks noChangeArrowheads="1"/>
          </p:cNvSpPr>
          <p:nvPr/>
        </p:nvSpPr>
        <p:spPr bwMode="auto">
          <a:xfrm>
            <a:off x="900113" y="2565400"/>
            <a:ext cx="8243887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）在元素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</a:rPr>
              <a:t>中选择具有最小排序码的元素；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）若它不是这组元素中的第一个元素，则将它与这组元素中的第一个元素对调；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</a:pP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）在这组元素中剔除这个具有最小排序码的元素，在剩下的元素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+1]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～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V[</a:t>
            </a:r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-1]</a:t>
            </a:r>
            <a:r>
              <a:rPr lang="zh-CN" altLang="en-US" sz="2400">
                <a:latin typeface="Times New Roman" panose="02020603050405020304" pitchFamily="18" charset="0"/>
              </a:rPr>
              <a:t>中重复执行第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）、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）步，直到剩余元素只有一个为止。</a:t>
            </a:r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611188" y="1484313"/>
            <a:ext cx="777557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</a:t>
            </a:r>
            <a:r>
              <a:rPr lang="zh-CN" altLang="en-US" sz="2600" smtClean="0">
                <a:latin typeface="Times New Roman" panose="02020603050405020304" pitchFamily="18" charset="0"/>
              </a:rPr>
              <a:t>（</a:t>
            </a:r>
            <a:r>
              <a:rPr kumimoji="1" lang="en-US" altLang="zh-CN" sz="2600" smtClean="0">
                <a:latin typeface="Times New Roman" panose="02020603050405020304" pitchFamily="18" charset="0"/>
              </a:rPr>
              <a:t>Select Sort</a:t>
            </a:r>
            <a:r>
              <a:rPr kumimoji="1" lang="zh-CN" altLang="en-US" sz="2600" smtClean="0">
                <a:latin typeface="Times New Roman" panose="02020603050405020304" pitchFamily="18" charset="0"/>
              </a:rPr>
              <a:t>）</a:t>
            </a:r>
            <a:r>
              <a:rPr lang="zh-CN" altLang="en-US" sz="2600" smtClean="0">
                <a:latin typeface="Times New Roman" panose="02020603050405020304" pitchFamily="18" charset="0"/>
              </a:rPr>
              <a:t>是一种简单的排序方法，它的基本步骤是：</a:t>
            </a:r>
          </a:p>
        </p:txBody>
      </p:sp>
      <p:pic>
        <p:nvPicPr>
          <p:cNvPr id="76812" name="Picture 2" descr="http://ww4.sinaimg.cn/mw690/6941baebjw1elxsnce73zg20800800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724400"/>
            <a:ext cx="216058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62" y="5440730"/>
            <a:ext cx="5219055" cy="115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ts1.mm.bing.net/th?&amp;id=HN.608022753602833226&amp;w=300&amp;h=300&amp;c=0&amp;pid=1.9&amp;rs=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" y="5157192"/>
            <a:ext cx="1211596" cy="166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468313" y="1052513"/>
            <a:ext cx="8542337" cy="5068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  <a:defRPr/>
            </a:pPr>
            <a:r>
              <a:rPr lang="zh-CN" altLang="en-US" u="sng" dirty="0">
                <a:solidFill>
                  <a:srgbClr val="FF0000"/>
                </a:solidFill>
              </a:rPr>
              <a:t>主宰全球的</a:t>
            </a:r>
            <a:r>
              <a:rPr lang="en-US" altLang="zh-CN" u="sng" dirty="0">
                <a:solidFill>
                  <a:srgbClr val="FF0000"/>
                </a:solidFill>
              </a:rPr>
              <a:t>10</a:t>
            </a:r>
            <a:r>
              <a:rPr lang="zh-CN" altLang="en-US" u="sng" dirty="0">
                <a:solidFill>
                  <a:srgbClr val="FF0000"/>
                </a:solidFill>
              </a:rPr>
              <a:t>大算法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solidFill>
                  <a:srgbClr val="FF0000"/>
                </a:solidFill>
              </a:rPr>
              <a:t>. </a:t>
            </a:r>
            <a:r>
              <a:rPr lang="zh-CN" altLang="en-US" sz="2000" dirty="0">
                <a:solidFill>
                  <a:srgbClr val="FF0000"/>
                </a:solidFill>
              </a:rPr>
              <a:t>归并排序</a:t>
            </a:r>
            <a:r>
              <a:rPr lang="en-US" altLang="zh-CN" sz="2000" dirty="0">
                <a:solidFill>
                  <a:srgbClr val="FF0000"/>
                </a:solidFill>
              </a:rPr>
              <a:t>(MERGE SORT)</a:t>
            </a:r>
            <a:r>
              <a:rPr lang="zh-CN" altLang="en-US" sz="2000" dirty="0">
                <a:solidFill>
                  <a:srgbClr val="FF0000"/>
                </a:solidFill>
              </a:rPr>
              <a:t>、快速排序</a:t>
            </a:r>
            <a:r>
              <a:rPr lang="en-US" altLang="zh-CN" sz="2000" dirty="0">
                <a:solidFill>
                  <a:srgbClr val="FF0000"/>
                </a:solidFill>
              </a:rPr>
              <a:t>(QUICK SORT)</a:t>
            </a:r>
            <a:r>
              <a:rPr lang="zh-CN" altLang="en-US" sz="2000" dirty="0">
                <a:solidFill>
                  <a:srgbClr val="FF0000"/>
                </a:solidFill>
              </a:rPr>
              <a:t>和堆积排序</a:t>
            </a:r>
            <a:r>
              <a:rPr lang="en-US" altLang="zh-CN" sz="2000" dirty="0">
                <a:solidFill>
                  <a:srgbClr val="FF0000"/>
                </a:solidFill>
              </a:rPr>
              <a:t>(HEAP SORT)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2. </a:t>
            </a:r>
            <a:r>
              <a:rPr lang="zh-CN" altLang="en-US" sz="2000" dirty="0"/>
              <a:t>傅立叶变换和快速傅立叶变换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3. </a:t>
            </a:r>
            <a:r>
              <a:rPr lang="zh-CN" altLang="en-US" sz="2000" dirty="0">
                <a:solidFill>
                  <a:srgbClr val="FF0000"/>
                </a:solidFill>
              </a:rPr>
              <a:t>迪杰斯特拉算法 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2000" dirty="0">
                <a:solidFill>
                  <a:srgbClr val="FF0000"/>
                </a:solidFill>
              </a:rPr>
              <a:t>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4. RSA</a:t>
            </a:r>
            <a:r>
              <a:rPr lang="zh-CN" altLang="en-US" sz="2000" dirty="0"/>
              <a:t>非对称加密算法</a:t>
            </a:r>
            <a:endParaRPr lang="en-US" altLang="zh-CN" sz="2000" dirty="0"/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5. </a:t>
            </a:r>
            <a:r>
              <a:rPr lang="zh-CN" altLang="en-US" sz="2000" dirty="0">
                <a:solidFill>
                  <a:srgbClr val="FF0000"/>
                </a:solidFill>
              </a:rPr>
              <a:t>哈希安全算法</a:t>
            </a:r>
            <a:r>
              <a:rPr lang="en-US" altLang="zh-CN" sz="2000" dirty="0">
                <a:solidFill>
                  <a:srgbClr val="FF0000"/>
                </a:solidFill>
              </a:rPr>
              <a:t>(Secure Hash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6. </a:t>
            </a:r>
            <a:r>
              <a:rPr lang="zh-CN" altLang="en-US" sz="2000" dirty="0"/>
              <a:t>整数质因子分解算法</a:t>
            </a:r>
            <a:r>
              <a:rPr lang="en-US" altLang="zh-CN" sz="2000" dirty="0"/>
              <a:t>(Integer factorization)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7. </a:t>
            </a:r>
            <a:r>
              <a:rPr lang="zh-CN" altLang="en-US" sz="2000" dirty="0">
                <a:solidFill>
                  <a:srgbClr val="FF0000"/>
                </a:solidFill>
              </a:rPr>
              <a:t>链接分析算法</a:t>
            </a:r>
            <a:r>
              <a:rPr lang="en-US" altLang="zh-CN" sz="2000" dirty="0">
                <a:solidFill>
                  <a:srgbClr val="FF0000"/>
                </a:solidFill>
              </a:rPr>
              <a:t>(Link Analysis)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8. </a:t>
            </a:r>
            <a:r>
              <a:rPr lang="zh-CN" altLang="en-US" sz="2000" dirty="0"/>
              <a:t>比例微积分算法</a:t>
            </a:r>
            <a:r>
              <a:rPr lang="en-US" altLang="zh-CN" sz="2000" dirty="0"/>
              <a:t>(Proportional Integral Derivative Algorithm)</a:t>
            </a:r>
          </a:p>
          <a:p>
            <a:pPr>
              <a:lnSpc>
                <a:spcPts val="28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9. </a:t>
            </a:r>
            <a:r>
              <a:rPr lang="zh-CN" altLang="en-US" sz="2000" dirty="0">
                <a:solidFill>
                  <a:srgbClr val="FF0000"/>
                </a:solidFill>
              </a:rPr>
              <a:t>数据压缩算法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ts val="2800"/>
              </a:lnSpc>
              <a:defRPr/>
            </a:pPr>
            <a:r>
              <a:rPr lang="en-US" altLang="zh-CN" sz="2000" dirty="0"/>
              <a:t>10. </a:t>
            </a:r>
            <a:r>
              <a:rPr lang="zh-CN" altLang="en-US" sz="2000" dirty="0"/>
              <a:t>随机数生成</a:t>
            </a:r>
            <a:r>
              <a:rPr lang="zh-CN" altLang="en-US" sz="2000" dirty="0" smtClean="0"/>
              <a:t>算法</a:t>
            </a:r>
            <a:endParaRPr lang="en-US" altLang="zh-CN" sz="2000" dirty="0"/>
          </a:p>
          <a:p>
            <a:pPr marL="342900" indent="-342900">
              <a:buFontTx/>
              <a:buAutoNum type="arabicPeriod"/>
              <a:defRPr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84" y="4319178"/>
            <a:ext cx="1944216" cy="253436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30033" y="236878"/>
            <a:ext cx="77930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99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0" dirty="0" smtClean="0">
                <a:solidFill>
                  <a:srgbClr val="0000CC"/>
                </a:solidFill>
              </a:rPr>
              <a:t>Motivation</a:t>
            </a:r>
            <a:endParaRPr lang="zh-CN" altLang="en-US" b="0" dirty="0" smtClean="0">
              <a:solidFill>
                <a:srgbClr val="0000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6545761"/>
            <a:ext cx="6318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https://www.csdn.net/article/2014-06-03/2820046-Algorithm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4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AutoShape 5" descr="白色大理石"/>
          <p:cNvSpPr>
            <a:spLocks noChangeArrowheads="1"/>
          </p:cNvSpPr>
          <p:nvPr/>
        </p:nvSpPr>
        <p:spPr bwMode="auto">
          <a:xfrm>
            <a:off x="609600" y="63150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2" name="AutoShape 6" descr="白色大理石"/>
          <p:cNvSpPr>
            <a:spLocks noChangeArrowheads="1"/>
          </p:cNvSpPr>
          <p:nvPr/>
        </p:nvSpPr>
        <p:spPr bwMode="auto">
          <a:xfrm>
            <a:off x="609600" y="48672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3" name="AutoShape 7" descr="白色大理石"/>
          <p:cNvSpPr>
            <a:spLocks noChangeArrowheads="1"/>
          </p:cNvSpPr>
          <p:nvPr/>
        </p:nvSpPr>
        <p:spPr bwMode="auto">
          <a:xfrm>
            <a:off x="609600" y="34194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344" name="AutoShape 8" descr="白色大理石"/>
          <p:cNvSpPr>
            <a:spLocks noChangeArrowheads="1"/>
          </p:cNvSpPr>
          <p:nvPr/>
        </p:nvSpPr>
        <p:spPr bwMode="auto">
          <a:xfrm>
            <a:off x="609600" y="17430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31" name="Rectangle 9"/>
          <p:cNvSpPr>
            <a:spLocks noChangeArrowheads="1"/>
          </p:cNvSpPr>
          <p:nvPr/>
        </p:nvSpPr>
        <p:spPr bwMode="auto">
          <a:xfrm>
            <a:off x="0" y="53006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6" name="AutoShape 10"/>
          <p:cNvSpPr>
            <a:spLocks noChangeArrowheads="1"/>
          </p:cNvSpPr>
          <p:nvPr/>
        </p:nvSpPr>
        <p:spPr bwMode="auto">
          <a:xfrm>
            <a:off x="1676400" y="13620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2667000" y="12858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3657600" y="9810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4648200" y="12858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5638800" y="14382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6629400" y="17430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77838" name="Text Box 16"/>
          <p:cNvSpPr txBox="1">
            <a:spLocks noChangeArrowheads="1"/>
          </p:cNvSpPr>
          <p:nvPr/>
        </p:nvSpPr>
        <p:spPr bwMode="auto">
          <a:xfrm>
            <a:off x="1752600" y="22002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1676400" y="30384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54" name="AutoShape 18"/>
          <p:cNvSpPr>
            <a:spLocks noChangeArrowheads="1"/>
          </p:cNvSpPr>
          <p:nvPr/>
        </p:nvSpPr>
        <p:spPr bwMode="auto">
          <a:xfrm>
            <a:off x="4648200" y="29622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436563" y="309086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56" name="AutoShape 20"/>
          <p:cNvSpPr>
            <a:spLocks noChangeArrowheads="1"/>
          </p:cNvSpPr>
          <p:nvPr/>
        </p:nvSpPr>
        <p:spPr bwMode="auto">
          <a:xfrm>
            <a:off x="3657600" y="55530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2667000" y="44100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58" name="AutoShape 22"/>
          <p:cNvSpPr>
            <a:spLocks noChangeArrowheads="1"/>
          </p:cNvSpPr>
          <p:nvPr/>
        </p:nvSpPr>
        <p:spPr bwMode="auto">
          <a:xfrm>
            <a:off x="5638800" y="45624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59" name="AutoShape 23"/>
          <p:cNvSpPr>
            <a:spLocks noChangeArrowheads="1"/>
          </p:cNvSpPr>
          <p:nvPr/>
        </p:nvSpPr>
        <p:spPr bwMode="auto">
          <a:xfrm>
            <a:off x="2667000" y="29622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5638800" y="31146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42361" name="AutoShape 25"/>
          <p:cNvSpPr>
            <a:spLocks noChangeArrowheads="1"/>
          </p:cNvSpPr>
          <p:nvPr/>
        </p:nvSpPr>
        <p:spPr bwMode="auto">
          <a:xfrm>
            <a:off x="1676400" y="48672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2" name="AutoShape 26"/>
          <p:cNvSpPr>
            <a:spLocks noChangeArrowheads="1"/>
          </p:cNvSpPr>
          <p:nvPr/>
        </p:nvSpPr>
        <p:spPr bwMode="auto">
          <a:xfrm>
            <a:off x="3657600" y="26574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3" name="AutoShape 27"/>
          <p:cNvSpPr>
            <a:spLocks noChangeArrowheads="1"/>
          </p:cNvSpPr>
          <p:nvPr/>
        </p:nvSpPr>
        <p:spPr bwMode="auto">
          <a:xfrm>
            <a:off x="6629400" y="34194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142364" name="AutoShape 28"/>
          <p:cNvSpPr>
            <a:spLocks noChangeArrowheads="1"/>
          </p:cNvSpPr>
          <p:nvPr/>
        </p:nvSpPr>
        <p:spPr bwMode="auto">
          <a:xfrm>
            <a:off x="4648200" y="44100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65" name="AutoShape 29"/>
          <p:cNvSpPr>
            <a:spLocks noChangeArrowheads="1"/>
          </p:cNvSpPr>
          <p:nvPr/>
        </p:nvSpPr>
        <p:spPr bwMode="auto">
          <a:xfrm>
            <a:off x="3657600" y="41052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42366" name="AutoShape 30"/>
          <p:cNvSpPr>
            <a:spLocks noChangeArrowheads="1"/>
          </p:cNvSpPr>
          <p:nvPr/>
        </p:nvSpPr>
        <p:spPr bwMode="auto">
          <a:xfrm>
            <a:off x="6629400" y="44862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457200" y="45085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8" name="Text Box 32"/>
          <p:cNvSpPr txBox="1">
            <a:spLocks noChangeArrowheads="1"/>
          </p:cNvSpPr>
          <p:nvPr/>
        </p:nvSpPr>
        <p:spPr bwMode="auto">
          <a:xfrm>
            <a:off x="457200" y="5956300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69" name="AutoShape 33"/>
          <p:cNvSpPr>
            <a:spLocks noChangeArrowheads="1"/>
          </p:cNvSpPr>
          <p:nvPr/>
        </p:nvSpPr>
        <p:spPr bwMode="auto">
          <a:xfrm>
            <a:off x="1676400" y="63150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0" name="AutoShape 34"/>
          <p:cNvSpPr>
            <a:spLocks noChangeArrowheads="1"/>
          </p:cNvSpPr>
          <p:nvPr/>
        </p:nvSpPr>
        <p:spPr bwMode="auto">
          <a:xfrm>
            <a:off x="2667000" y="60102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1" name="AutoShape 35"/>
          <p:cNvSpPr>
            <a:spLocks noChangeArrowheads="1"/>
          </p:cNvSpPr>
          <p:nvPr/>
        </p:nvSpPr>
        <p:spPr bwMode="auto">
          <a:xfrm>
            <a:off x="4648200" y="5781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42372" name="AutoShape 36"/>
          <p:cNvSpPr>
            <a:spLocks noChangeArrowheads="1"/>
          </p:cNvSpPr>
          <p:nvPr/>
        </p:nvSpPr>
        <p:spPr bwMode="auto">
          <a:xfrm>
            <a:off x="5638800" y="5781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42373" name="AutoShape 37"/>
          <p:cNvSpPr>
            <a:spLocks noChangeArrowheads="1"/>
          </p:cNvSpPr>
          <p:nvPr/>
        </p:nvSpPr>
        <p:spPr bwMode="auto">
          <a:xfrm>
            <a:off x="6629400" y="5857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</a:p>
        </p:txBody>
      </p:sp>
      <p:sp>
        <p:nvSpPr>
          <p:cNvPr id="142374" name="Text Box 38"/>
          <p:cNvSpPr txBox="1">
            <a:spLocks noChangeArrowheads="1"/>
          </p:cNvSpPr>
          <p:nvPr/>
        </p:nvSpPr>
        <p:spPr bwMode="auto">
          <a:xfrm>
            <a:off x="323850" y="145891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初始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5" name="Text Box 39"/>
          <p:cNvSpPr txBox="1">
            <a:spLocks noChangeArrowheads="1"/>
          </p:cNvSpPr>
          <p:nvPr/>
        </p:nvSpPr>
        <p:spPr bwMode="auto">
          <a:xfrm>
            <a:off x="7239000" y="2679700"/>
            <a:ext cx="1479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08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21,08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6" name="Text Box 40"/>
          <p:cNvSpPr txBox="1">
            <a:spLocks noChangeArrowheads="1"/>
          </p:cNvSpPr>
          <p:nvPr/>
        </p:nvSpPr>
        <p:spPr bwMode="auto">
          <a:xfrm>
            <a:off x="7210425" y="4127500"/>
            <a:ext cx="1479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16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25,16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77" name="Text Box 41"/>
          <p:cNvSpPr txBox="1">
            <a:spLocks noChangeArrowheads="1"/>
          </p:cNvSpPr>
          <p:nvPr/>
        </p:nvSpPr>
        <p:spPr bwMode="auto">
          <a:xfrm>
            <a:off x="7239000" y="5575300"/>
            <a:ext cx="1479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交换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49,21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64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6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6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6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68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6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787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AutoShape 4" descr="白色大理石"/>
          <p:cNvSpPr>
            <a:spLocks noChangeArrowheads="1"/>
          </p:cNvSpPr>
          <p:nvPr/>
        </p:nvSpPr>
        <p:spPr bwMode="auto">
          <a:xfrm>
            <a:off x="609600" y="530542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5" name="AutoShape 5" descr="白色大理石"/>
          <p:cNvSpPr>
            <a:spLocks noChangeArrowheads="1"/>
          </p:cNvSpPr>
          <p:nvPr/>
        </p:nvSpPr>
        <p:spPr bwMode="auto">
          <a:xfrm>
            <a:off x="609600" y="385762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6" name="AutoShape 6" descr="白色大理石"/>
          <p:cNvSpPr>
            <a:spLocks noChangeArrowheads="1"/>
          </p:cNvSpPr>
          <p:nvPr/>
        </p:nvSpPr>
        <p:spPr bwMode="auto">
          <a:xfrm>
            <a:off x="609600" y="218122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208" name="AutoShape 8"/>
          <p:cNvSpPr>
            <a:spLocks noChangeArrowheads="1"/>
          </p:cNvSpPr>
          <p:nvPr/>
        </p:nvSpPr>
        <p:spPr bwMode="auto">
          <a:xfrm>
            <a:off x="6629400" y="14192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4648200" y="1724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1752600" y="263842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1" name="AutoShape 11"/>
          <p:cNvSpPr>
            <a:spLocks noChangeArrowheads="1"/>
          </p:cNvSpPr>
          <p:nvPr/>
        </p:nvSpPr>
        <p:spPr bwMode="auto">
          <a:xfrm>
            <a:off x="4648200" y="3400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436563" y="35290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AutoShape 13"/>
          <p:cNvSpPr>
            <a:spLocks noChangeArrowheads="1"/>
          </p:cNvSpPr>
          <p:nvPr/>
        </p:nvSpPr>
        <p:spPr bwMode="auto">
          <a:xfrm>
            <a:off x="5638800" y="4848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AutoShape 14"/>
          <p:cNvSpPr>
            <a:spLocks noChangeArrowheads="1"/>
          </p:cNvSpPr>
          <p:nvPr/>
        </p:nvSpPr>
        <p:spPr bwMode="auto">
          <a:xfrm>
            <a:off x="2667000" y="50006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1676400" y="53054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6" name="AutoShape 16"/>
          <p:cNvSpPr>
            <a:spLocks noChangeArrowheads="1"/>
          </p:cNvSpPr>
          <p:nvPr/>
        </p:nvSpPr>
        <p:spPr bwMode="auto">
          <a:xfrm>
            <a:off x="6629400" y="30956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7" name="AutoShape 17"/>
          <p:cNvSpPr>
            <a:spLocks noChangeArrowheads="1"/>
          </p:cNvSpPr>
          <p:nvPr/>
        </p:nvSpPr>
        <p:spPr bwMode="auto">
          <a:xfrm>
            <a:off x="4648200" y="48482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8" name="AutoShape 18"/>
          <p:cNvSpPr>
            <a:spLocks noChangeArrowheads="1"/>
          </p:cNvSpPr>
          <p:nvPr/>
        </p:nvSpPr>
        <p:spPr bwMode="auto">
          <a:xfrm>
            <a:off x="6629400" y="454342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</a:p>
        </p:txBody>
      </p:sp>
      <p:sp>
        <p:nvSpPr>
          <p:cNvPr id="179219" name="AutoShape 19"/>
          <p:cNvSpPr>
            <a:spLocks noChangeArrowheads="1"/>
          </p:cNvSpPr>
          <p:nvPr/>
        </p:nvSpPr>
        <p:spPr bwMode="auto">
          <a:xfrm>
            <a:off x="3657600" y="49244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0" name="Text Box 20"/>
          <p:cNvSpPr txBox="1">
            <a:spLocks noChangeArrowheads="1"/>
          </p:cNvSpPr>
          <p:nvPr/>
        </p:nvSpPr>
        <p:spPr bwMode="auto">
          <a:xfrm>
            <a:off x="395288" y="50593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结果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9221" name="Text Box 21"/>
          <p:cNvSpPr txBox="1">
            <a:spLocks noChangeArrowheads="1"/>
          </p:cNvSpPr>
          <p:nvPr/>
        </p:nvSpPr>
        <p:spPr bwMode="auto">
          <a:xfrm>
            <a:off x="457200" y="1852613"/>
            <a:ext cx="74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2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2" name="AutoShape 22"/>
          <p:cNvSpPr>
            <a:spLocks noChangeArrowheads="1"/>
          </p:cNvSpPr>
          <p:nvPr/>
        </p:nvSpPr>
        <p:spPr bwMode="auto">
          <a:xfrm>
            <a:off x="1676400" y="21812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3" name="AutoShape 23"/>
          <p:cNvSpPr>
            <a:spLocks noChangeArrowheads="1"/>
          </p:cNvSpPr>
          <p:nvPr/>
        </p:nvSpPr>
        <p:spPr bwMode="auto">
          <a:xfrm>
            <a:off x="2667000" y="18764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4" name="AutoShape 24"/>
          <p:cNvSpPr>
            <a:spLocks noChangeArrowheads="1"/>
          </p:cNvSpPr>
          <p:nvPr/>
        </p:nvSpPr>
        <p:spPr bwMode="auto">
          <a:xfrm>
            <a:off x="5638800" y="17240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79225" name="AutoShape 25"/>
          <p:cNvSpPr>
            <a:spLocks noChangeArrowheads="1"/>
          </p:cNvSpPr>
          <p:nvPr/>
        </p:nvSpPr>
        <p:spPr bwMode="auto">
          <a:xfrm>
            <a:off x="3657600" y="18002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6" name="Text Box 26"/>
          <p:cNvSpPr txBox="1">
            <a:spLocks noChangeArrowheads="1"/>
          </p:cNvSpPr>
          <p:nvPr/>
        </p:nvSpPr>
        <p:spPr bwMode="auto">
          <a:xfrm>
            <a:off x="7239000" y="1422400"/>
            <a:ext cx="16319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25*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7" name="Text Box 27"/>
          <p:cNvSpPr txBox="1">
            <a:spLocks noChangeArrowheads="1"/>
          </p:cNvSpPr>
          <p:nvPr/>
        </p:nvSpPr>
        <p:spPr bwMode="auto">
          <a:xfrm>
            <a:off x="7210425" y="3117850"/>
            <a:ext cx="1479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最小者</a:t>
            </a: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无交换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8" name="AutoShape 28"/>
          <p:cNvSpPr>
            <a:spLocks noChangeArrowheads="1"/>
          </p:cNvSpPr>
          <p:nvPr/>
        </p:nvSpPr>
        <p:spPr bwMode="auto">
          <a:xfrm>
            <a:off x="5638800" y="340042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3333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29" name="AutoShape 29"/>
          <p:cNvSpPr>
            <a:spLocks noChangeArrowheads="1"/>
          </p:cNvSpPr>
          <p:nvPr/>
        </p:nvSpPr>
        <p:spPr bwMode="auto">
          <a:xfrm>
            <a:off x="3657600" y="347662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0" name="AutoShape 30"/>
          <p:cNvSpPr>
            <a:spLocks noChangeArrowheads="1"/>
          </p:cNvSpPr>
          <p:nvPr/>
        </p:nvSpPr>
        <p:spPr bwMode="auto">
          <a:xfrm>
            <a:off x="2667000" y="355282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1" name="AutoShape 31"/>
          <p:cNvSpPr>
            <a:spLocks noChangeArrowheads="1"/>
          </p:cNvSpPr>
          <p:nvPr/>
        </p:nvSpPr>
        <p:spPr bwMode="auto">
          <a:xfrm>
            <a:off x="1676400" y="385762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32" name="Text Box 32"/>
          <p:cNvSpPr txBox="1">
            <a:spLocks noChangeArrowheads="1"/>
          </p:cNvSpPr>
          <p:nvPr/>
        </p:nvSpPr>
        <p:spPr bwMode="auto">
          <a:xfrm>
            <a:off x="3041650" y="6005513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各趟排序后的结果</a:t>
            </a:r>
            <a:endParaRPr kumimoji="1" lang="zh-CN" altLang="en-US" sz="2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8878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7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8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8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8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8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888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177800" y="257175"/>
            <a:ext cx="5689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直接选择排序示例（续）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3" name="AutoShape 5" descr="白色大理石"/>
          <p:cNvSpPr>
            <a:spLocks noChangeArrowheads="1"/>
          </p:cNvSpPr>
          <p:nvPr/>
        </p:nvSpPr>
        <p:spPr bwMode="auto">
          <a:xfrm>
            <a:off x="609600" y="5003800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54" name="AutoShape 6" descr="白色大理石"/>
          <p:cNvSpPr>
            <a:spLocks noChangeArrowheads="1"/>
          </p:cNvSpPr>
          <p:nvPr/>
        </p:nvSpPr>
        <p:spPr bwMode="auto">
          <a:xfrm>
            <a:off x="609600" y="2462213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876" name="Text Box 8"/>
          <p:cNvSpPr txBox="1">
            <a:spLocks noChangeArrowheads="1"/>
          </p:cNvSpPr>
          <p:nvPr/>
        </p:nvSpPr>
        <p:spPr bwMode="auto">
          <a:xfrm>
            <a:off x="1752600" y="2919413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8" name="AutoShape 10"/>
          <p:cNvSpPr>
            <a:spLocks noChangeArrowheads="1"/>
          </p:cNvSpPr>
          <p:nvPr/>
        </p:nvSpPr>
        <p:spPr bwMode="auto">
          <a:xfrm>
            <a:off x="5638800" y="2157413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1676400" y="2462213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46482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3657600" y="1700213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6629400" y="2081213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5" name="AutoShape 17"/>
          <p:cNvSpPr>
            <a:spLocks noChangeArrowheads="1"/>
          </p:cNvSpPr>
          <p:nvPr/>
        </p:nvSpPr>
        <p:spPr bwMode="auto">
          <a:xfrm>
            <a:off x="2667000" y="2005013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79883" name="Text Box 19"/>
          <p:cNvSpPr txBox="1">
            <a:spLocks noChangeArrowheads="1"/>
          </p:cNvSpPr>
          <p:nvPr/>
        </p:nvSpPr>
        <p:spPr bwMode="auto">
          <a:xfrm>
            <a:off x="250825" y="331788"/>
            <a:ext cx="3854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>
                <a:latin typeface="Times New Roman" panose="02020603050405020304" pitchFamily="18" charset="0"/>
                <a:ea typeface="黑体" panose="02010609060101010101" pitchFamily="49" charset="-122"/>
              </a:rPr>
              <a:t>i =</a:t>
            </a:r>
            <a:r>
              <a:rPr kumimoji="1" lang="en-US" altLang="zh-CN" sz="3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</a:t>
            </a:r>
            <a:endParaRPr kumimoji="1" lang="zh-CN" altLang="en-US" sz="30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1268" name="Line 20"/>
          <p:cNvSpPr>
            <a:spLocks noChangeShapeType="1"/>
          </p:cNvSpPr>
          <p:nvPr/>
        </p:nvSpPr>
        <p:spPr bwMode="auto">
          <a:xfrm flipV="1">
            <a:off x="2743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69" name="Line 21"/>
          <p:cNvSpPr>
            <a:spLocks noChangeShapeType="1"/>
          </p:cNvSpPr>
          <p:nvPr/>
        </p:nvSpPr>
        <p:spPr bwMode="auto">
          <a:xfrm flipV="1">
            <a:off x="30480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0" name="Line 22"/>
          <p:cNvSpPr>
            <a:spLocks noChangeShapeType="1"/>
          </p:cNvSpPr>
          <p:nvPr/>
        </p:nvSpPr>
        <p:spPr bwMode="auto">
          <a:xfrm flipV="1">
            <a:off x="3886200" y="3300413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2514600" y="3376613"/>
            <a:ext cx="172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2" name="AutoShape 24"/>
          <p:cNvSpPr>
            <a:spLocks noChangeArrowheads="1"/>
          </p:cNvSpPr>
          <p:nvPr/>
        </p:nvSpPr>
        <p:spPr bwMode="auto">
          <a:xfrm>
            <a:off x="3657600" y="4241800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3" name="AutoShape 25"/>
          <p:cNvSpPr>
            <a:spLocks noChangeArrowheads="1"/>
          </p:cNvSpPr>
          <p:nvPr/>
        </p:nvSpPr>
        <p:spPr bwMode="auto">
          <a:xfrm>
            <a:off x="26670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1274" name="AutoShape 26"/>
          <p:cNvSpPr>
            <a:spLocks noChangeArrowheads="1"/>
          </p:cNvSpPr>
          <p:nvPr/>
        </p:nvSpPr>
        <p:spPr bwMode="auto">
          <a:xfrm>
            <a:off x="1676400" y="5003800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5" name="AutoShape 27"/>
          <p:cNvSpPr>
            <a:spLocks noChangeArrowheads="1"/>
          </p:cNvSpPr>
          <p:nvPr/>
        </p:nvSpPr>
        <p:spPr bwMode="auto">
          <a:xfrm>
            <a:off x="4648200" y="4546600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6" name="AutoShape 28"/>
          <p:cNvSpPr>
            <a:spLocks noChangeArrowheads="1"/>
          </p:cNvSpPr>
          <p:nvPr/>
        </p:nvSpPr>
        <p:spPr bwMode="auto">
          <a:xfrm>
            <a:off x="5638800" y="4699000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7" name="AutoShape 29"/>
          <p:cNvSpPr>
            <a:spLocks noChangeArrowheads="1"/>
          </p:cNvSpPr>
          <p:nvPr/>
        </p:nvSpPr>
        <p:spPr bwMode="auto">
          <a:xfrm>
            <a:off x="6629400" y="4622800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78" name="Line 30"/>
          <p:cNvSpPr>
            <a:spLocks noChangeShapeType="1"/>
          </p:cNvSpPr>
          <p:nvPr/>
        </p:nvSpPr>
        <p:spPr bwMode="auto">
          <a:xfrm flipV="1">
            <a:off x="27432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79" name="Line 31"/>
          <p:cNvSpPr>
            <a:spLocks noChangeShapeType="1"/>
          </p:cNvSpPr>
          <p:nvPr/>
        </p:nvSpPr>
        <p:spPr bwMode="auto">
          <a:xfrm flipV="1">
            <a:off x="30480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0" name="Text Box 32"/>
          <p:cNvSpPr txBox="1">
            <a:spLocks noChangeArrowheads="1"/>
          </p:cNvSpPr>
          <p:nvPr/>
        </p:nvSpPr>
        <p:spPr bwMode="auto">
          <a:xfrm>
            <a:off x="2514600" y="56134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1" name="Line 33"/>
          <p:cNvSpPr>
            <a:spLocks noChangeShapeType="1"/>
          </p:cNvSpPr>
          <p:nvPr/>
        </p:nvSpPr>
        <p:spPr bwMode="auto">
          <a:xfrm flipV="1">
            <a:off x="4876800" y="5537200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1282" name="Text Box 34"/>
          <p:cNvSpPr txBox="1">
            <a:spLocks noChangeArrowheads="1"/>
          </p:cNvSpPr>
          <p:nvPr/>
        </p:nvSpPr>
        <p:spPr bwMode="auto">
          <a:xfrm>
            <a:off x="4327525" y="3294063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83" name="Text Box 35"/>
          <p:cNvSpPr txBox="1">
            <a:spLocks noChangeArrowheads="1"/>
          </p:cNvSpPr>
          <p:nvPr/>
        </p:nvSpPr>
        <p:spPr bwMode="auto">
          <a:xfrm>
            <a:off x="5210175" y="5537200"/>
            <a:ext cx="126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25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900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4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7990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15" name="AutoShape 43" descr="白色大理石"/>
          <p:cNvSpPr>
            <a:spLocks noChangeArrowheads="1"/>
          </p:cNvSpPr>
          <p:nvPr/>
        </p:nvSpPr>
        <p:spPr bwMode="auto">
          <a:xfrm>
            <a:off x="609600" y="4333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16" name="AutoShape 44"/>
          <p:cNvSpPr>
            <a:spLocks noChangeArrowheads="1"/>
          </p:cNvSpPr>
          <p:nvPr/>
        </p:nvSpPr>
        <p:spPr bwMode="auto">
          <a:xfrm>
            <a:off x="3581400" y="3571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7" name="AutoShape 45"/>
          <p:cNvSpPr>
            <a:spLocks noChangeArrowheads="1"/>
          </p:cNvSpPr>
          <p:nvPr/>
        </p:nvSpPr>
        <p:spPr bwMode="auto">
          <a:xfrm>
            <a:off x="25908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8" name="AutoShape 46"/>
          <p:cNvSpPr>
            <a:spLocks noChangeArrowheads="1"/>
          </p:cNvSpPr>
          <p:nvPr/>
        </p:nvSpPr>
        <p:spPr bwMode="auto">
          <a:xfrm>
            <a:off x="1600200" y="4333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4572000" y="3876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5562600" y="4029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21" name="AutoShape 49"/>
          <p:cNvSpPr>
            <a:spLocks noChangeArrowheads="1"/>
          </p:cNvSpPr>
          <p:nvPr/>
        </p:nvSpPr>
        <p:spPr bwMode="auto">
          <a:xfrm>
            <a:off x="6553200" y="3952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5" name="Text Box 50"/>
          <p:cNvSpPr txBox="1">
            <a:spLocks noChangeArrowheads="1"/>
          </p:cNvSpPr>
          <p:nvPr/>
        </p:nvSpPr>
        <p:spPr bwMode="auto">
          <a:xfrm>
            <a:off x="1676400" y="4791075"/>
            <a:ext cx="528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0           1           2           3           4           5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3" name="Text Box 51"/>
          <p:cNvSpPr txBox="1">
            <a:spLocks noChangeArrowheads="1"/>
          </p:cNvSpPr>
          <p:nvPr/>
        </p:nvSpPr>
        <p:spPr bwMode="auto">
          <a:xfrm>
            <a:off x="2543175" y="5248275"/>
            <a:ext cx="461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      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4" name="Line 52"/>
          <p:cNvSpPr>
            <a:spLocks noChangeShapeType="1"/>
          </p:cNvSpPr>
          <p:nvPr/>
        </p:nvSpPr>
        <p:spPr bwMode="auto">
          <a:xfrm flipV="1">
            <a:off x="67818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5" name="Line 53"/>
          <p:cNvSpPr>
            <a:spLocks noChangeShapeType="1"/>
          </p:cNvSpPr>
          <p:nvPr/>
        </p:nvSpPr>
        <p:spPr bwMode="auto">
          <a:xfrm flipV="1">
            <a:off x="57912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6" name="Line 54"/>
          <p:cNvSpPr>
            <a:spLocks noChangeShapeType="1"/>
          </p:cNvSpPr>
          <p:nvPr/>
        </p:nvSpPr>
        <p:spPr bwMode="auto">
          <a:xfrm flipV="1">
            <a:off x="2819400" y="51720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27" name="Text Box 55"/>
          <p:cNvSpPr txBox="1">
            <a:spLocks noChangeArrowheads="1"/>
          </p:cNvSpPr>
          <p:nvPr/>
        </p:nvSpPr>
        <p:spPr bwMode="auto">
          <a:xfrm>
            <a:off x="7191375" y="5019675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 16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28" name="Text Box 56"/>
          <p:cNvSpPr txBox="1">
            <a:spLocks noChangeArrowheads="1"/>
          </p:cNvSpPr>
          <p:nvPr/>
        </p:nvSpPr>
        <p:spPr bwMode="auto">
          <a:xfrm>
            <a:off x="2781300" y="5819775"/>
            <a:ext cx="3749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kumimoji="1" lang="en-US" altLang="zh-CN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zh-CN" altLang="en-US" sz="2600" u="sng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指示当前序列中最小者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2" name="AutoShape 60" descr="白色大理石"/>
          <p:cNvSpPr>
            <a:spLocks noChangeArrowheads="1"/>
          </p:cNvSpPr>
          <p:nvPr/>
        </p:nvSpPr>
        <p:spPr bwMode="auto">
          <a:xfrm>
            <a:off x="609600" y="2174875"/>
            <a:ext cx="7696200" cy="457200"/>
          </a:xfrm>
          <a:prstGeom prst="parallelogram">
            <a:avLst>
              <a:gd name="adj" fmla="val 24361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3" name="AutoShape 61"/>
          <p:cNvSpPr>
            <a:spLocks noChangeArrowheads="1"/>
          </p:cNvSpPr>
          <p:nvPr/>
        </p:nvSpPr>
        <p:spPr bwMode="auto">
          <a:xfrm>
            <a:off x="3657600" y="1412875"/>
            <a:ext cx="533400" cy="1143000"/>
          </a:xfrm>
          <a:prstGeom prst="can">
            <a:avLst>
              <a:gd name="adj" fmla="val 53571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4" name="AutoShape 62"/>
          <p:cNvSpPr>
            <a:spLocks noChangeArrowheads="1"/>
          </p:cNvSpPr>
          <p:nvPr/>
        </p:nvSpPr>
        <p:spPr bwMode="auto">
          <a:xfrm>
            <a:off x="1676400" y="2174875"/>
            <a:ext cx="533400" cy="3810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5" name="AutoShape 63"/>
          <p:cNvSpPr>
            <a:spLocks noChangeArrowheads="1"/>
          </p:cNvSpPr>
          <p:nvPr/>
        </p:nvSpPr>
        <p:spPr bwMode="auto">
          <a:xfrm>
            <a:off x="46482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6" name="AutoShape 64"/>
          <p:cNvSpPr>
            <a:spLocks noChangeArrowheads="1"/>
          </p:cNvSpPr>
          <p:nvPr/>
        </p:nvSpPr>
        <p:spPr bwMode="auto">
          <a:xfrm>
            <a:off x="6629400" y="1793875"/>
            <a:ext cx="533400" cy="762000"/>
          </a:xfrm>
          <a:prstGeom prst="can">
            <a:avLst>
              <a:gd name="adj" fmla="val 35714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37" name="AutoShape 65"/>
          <p:cNvSpPr>
            <a:spLocks noChangeArrowheads="1"/>
          </p:cNvSpPr>
          <p:nvPr/>
        </p:nvSpPr>
        <p:spPr bwMode="auto">
          <a:xfrm>
            <a:off x="5638800" y="1870075"/>
            <a:ext cx="533400" cy="685800"/>
          </a:xfrm>
          <a:prstGeom prst="can">
            <a:avLst>
              <a:gd name="adj" fmla="val 32143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33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2338" name="Line 66"/>
          <p:cNvSpPr>
            <a:spLocks noChangeShapeType="1"/>
          </p:cNvSpPr>
          <p:nvPr/>
        </p:nvSpPr>
        <p:spPr bwMode="auto">
          <a:xfrm flipV="1">
            <a:off x="6019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39" name="Line 67"/>
          <p:cNvSpPr>
            <a:spLocks noChangeShapeType="1"/>
          </p:cNvSpPr>
          <p:nvPr/>
        </p:nvSpPr>
        <p:spPr bwMode="auto">
          <a:xfrm flipV="1">
            <a:off x="29718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0" name="Line 68"/>
          <p:cNvSpPr>
            <a:spLocks noChangeShapeType="1"/>
          </p:cNvSpPr>
          <p:nvPr/>
        </p:nvSpPr>
        <p:spPr bwMode="auto">
          <a:xfrm flipV="1">
            <a:off x="5791200" y="2708275"/>
            <a:ext cx="0" cy="304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341" name="AutoShape 69"/>
          <p:cNvSpPr>
            <a:spLocks noChangeArrowheads="1"/>
          </p:cNvSpPr>
          <p:nvPr/>
        </p:nvSpPr>
        <p:spPr bwMode="auto">
          <a:xfrm>
            <a:off x="2667000" y="1717675"/>
            <a:ext cx="533400" cy="838200"/>
          </a:xfrm>
          <a:prstGeom prst="can">
            <a:avLst>
              <a:gd name="adj" fmla="val 39286"/>
            </a:avLst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5000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2" name="Text Box 70"/>
          <p:cNvSpPr txBox="1">
            <a:spLocks noChangeArrowheads="1"/>
          </p:cNvSpPr>
          <p:nvPr/>
        </p:nvSpPr>
        <p:spPr bwMode="auto">
          <a:xfrm>
            <a:off x="2695575" y="2784475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                               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k</a:t>
            </a:r>
            <a:r>
              <a:rPr kumimoji="1" lang="en-US" altLang="zh-CN" sz="240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j 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343" name="Text Box 71"/>
          <p:cNvSpPr txBox="1">
            <a:spLocks noChangeArrowheads="1"/>
          </p:cNvSpPr>
          <p:nvPr/>
        </p:nvSpPr>
        <p:spPr bwMode="auto">
          <a:xfrm>
            <a:off x="6384925" y="2708275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&lt; 25</a:t>
            </a:r>
            <a:endParaRPr kumimoji="1" lang="en-US" altLang="zh-CN" sz="24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24" name="Text Box 72"/>
          <p:cNvSpPr txBox="1">
            <a:spLocks noChangeArrowheads="1"/>
          </p:cNvSpPr>
          <p:nvPr/>
        </p:nvSpPr>
        <p:spPr bwMode="auto">
          <a:xfrm>
            <a:off x="250825" y="307975"/>
            <a:ext cx="5761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000" i="1">
                <a:latin typeface="Times New Roman" panose="02020603050405020304" pitchFamily="18" charset="0"/>
                <a:ea typeface="黑体" panose="02010609060101010101" pitchFamily="49" charset="-122"/>
              </a:rPr>
              <a:t>i =</a:t>
            </a:r>
            <a:r>
              <a:rPr kumimoji="1" lang="en-US" altLang="zh-CN" sz="3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3000">
                <a:latin typeface="Times New Roman" panose="02020603050405020304" pitchFamily="18" charset="0"/>
                <a:ea typeface="黑体" panose="02010609060101010101" pitchFamily="49" charset="-122"/>
              </a:rPr>
              <a:t>时选择排序的过程（续）</a:t>
            </a:r>
            <a:endParaRPr kumimoji="1" lang="zh-CN" altLang="en-US" sz="30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0925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2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2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28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29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3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0931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395288" y="1484313"/>
            <a:ext cx="8569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SelectSort (dataList&lt;T&gt; &amp; L, const int left, const int right) {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对元素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L.Vector[left],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…,L.Vector[right]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进行直接选择排序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for ( int i = left;  i &lt; right;  i++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int k = i;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for ( int j = i+1;  j &lt;= right;  j++ )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if ( L[j] &lt; L[k] )  k = j;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当前具最小排序码的元素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k != i )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Swap ( L[i], L[k]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交换到第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个位置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}		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2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2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28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2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193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395288" y="1152525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395288" y="5184775"/>
            <a:ext cx="820896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直接选择排序是一种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直接选择排序算法分析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2949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1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3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4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2955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755650" y="1730375"/>
            <a:ext cx="78486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排序码</a:t>
            </a:r>
            <a:r>
              <a:rPr lang="zh-CN" altLang="en-US" sz="2600" smtClean="0">
                <a:solidFill>
                  <a:srgbClr val="CC0099"/>
                </a:solidFill>
                <a:latin typeface="Times New Roman" panose="02020603050405020304" pitchFamily="18" charset="0"/>
              </a:rPr>
              <a:t>比较次数</a:t>
            </a:r>
            <a:r>
              <a:rPr lang="zh-CN" altLang="en-US" sz="2600" smtClean="0">
                <a:latin typeface="Times New Roman" panose="02020603050405020304" pitchFamily="18" charset="0"/>
              </a:rPr>
              <a:t>：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KCN </a:t>
            </a:r>
            <a:r>
              <a:rPr lang="zh-CN" altLang="en-US" sz="2600" smtClean="0">
                <a:latin typeface="Times New Roman" panose="02020603050405020304" pitchFamily="18" charset="0"/>
              </a:rPr>
              <a:t>与元素的初始排列无关，第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i </a:t>
            </a:r>
            <a:r>
              <a:rPr lang="zh-CN" altLang="en-US" sz="2600" smtClean="0">
                <a:latin typeface="Times New Roman" panose="02020603050405020304" pitchFamily="18" charset="0"/>
              </a:rPr>
              <a:t>趟选择具有最小排序码元素所需的比较次数总是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600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n-i-</a:t>
            </a:r>
            <a:r>
              <a:rPr lang="en-US" altLang="zh-CN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smtClean="0">
                <a:latin typeface="Times New Roman" panose="02020603050405020304" pitchFamily="18" charset="0"/>
              </a:rPr>
              <a:t>次。总的排序码比较次数为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元素的</a:t>
            </a:r>
            <a:r>
              <a:rPr lang="zh-CN" altLang="en-US" sz="2600" smtClean="0">
                <a:solidFill>
                  <a:srgbClr val="CC0099"/>
                </a:solidFill>
                <a:latin typeface="Times New Roman" panose="02020603050405020304" pitchFamily="18" charset="0"/>
              </a:rPr>
              <a:t>移动次数</a:t>
            </a:r>
            <a:r>
              <a:rPr lang="zh-CN" altLang="en-US" sz="2600" smtClean="0">
                <a:latin typeface="Times New Roman" panose="02020603050405020304" pitchFamily="18" charset="0"/>
              </a:rPr>
              <a:t>：</a:t>
            </a:r>
            <a:r>
              <a:rPr lang="zh-CN" altLang="en-US" sz="2600" smtClean="0">
                <a:solidFill>
                  <a:srgbClr val="CC0099"/>
                </a:solidFill>
                <a:latin typeface="Times New Roman" panose="02020603050405020304" pitchFamily="18" charset="0"/>
              </a:rPr>
              <a:t>最好</a:t>
            </a:r>
            <a:r>
              <a:rPr lang="zh-CN" altLang="en-US" sz="2600" smtClean="0">
                <a:latin typeface="Times New Roman" panose="02020603050405020304" pitchFamily="18" charset="0"/>
              </a:rPr>
              <a:t>情况（</a:t>
            </a:r>
            <a:r>
              <a:rPr lang="zh-CN" altLang="en-US" sz="2600" smtClean="0">
                <a:solidFill>
                  <a:schemeClr val="tx2"/>
                </a:solidFill>
                <a:latin typeface="Times New Roman" panose="02020603050405020304" pitchFamily="18" charset="0"/>
              </a:rPr>
              <a:t>正序</a:t>
            </a:r>
            <a:r>
              <a:rPr lang="zh-CN" altLang="en-US" sz="2600" smtClean="0">
                <a:latin typeface="Times New Roman" panose="02020603050405020304" pitchFamily="18" charset="0"/>
              </a:rPr>
              <a:t>）： 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RMN </a:t>
            </a:r>
            <a:r>
              <a:rPr lang="en-US" altLang="zh-CN" sz="2600" smtClean="0">
                <a:latin typeface="Times New Roman" panose="02020603050405020304" pitchFamily="18" charset="0"/>
              </a:rPr>
              <a:t>=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；</a:t>
            </a:r>
            <a:r>
              <a:rPr lang="zh-CN" altLang="en-US" sz="2600" smtClean="0">
                <a:solidFill>
                  <a:srgbClr val="CC0099"/>
                </a:solidFill>
                <a:latin typeface="Times New Roman" panose="02020603050405020304" pitchFamily="18" charset="0"/>
              </a:rPr>
              <a:t>最坏</a:t>
            </a:r>
            <a:r>
              <a:rPr lang="zh-CN" altLang="en-US" sz="2600" smtClean="0">
                <a:latin typeface="Times New Roman" panose="02020603050405020304" pitchFamily="18" charset="0"/>
              </a:rPr>
              <a:t>情况是每一趟都要进行交换，</a:t>
            </a:r>
            <a:r>
              <a:rPr lang="en-US" altLang="zh-CN" sz="2600" i="1" smtClean="0">
                <a:latin typeface="Times New Roman" panose="02020603050405020304" pitchFamily="18" charset="0"/>
              </a:rPr>
              <a:t>RMN</a:t>
            </a:r>
            <a:r>
              <a:rPr lang="en-US" altLang="zh-CN" sz="2600" smtClean="0">
                <a:latin typeface="Times New Roman" panose="02020603050405020304" pitchFamily="18" charset="0"/>
              </a:rPr>
              <a:t> =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3(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-1)</a:t>
            </a:r>
            <a:r>
              <a:rPr lang="zh-CN" altLang="en-US" sz="2600" smtClean="0"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FF7C80"/>
              </a:buClr>
              <a:buSzPct val="50000"/>
              <a:defRPr/>
            </a:pPr>
            <a:endParaRPr lang="zh-CN" altLang="en-US" sz="260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82957" name="Object 16"/>
          <p:cNvGraphicFramePr>
            <a:graphicFrameLocks noChangeAspect="1"/>
          </p:cNvGraphicFramePr>
          <p:nvPr/>
        </p:nvGraphicFramePr>
        <p:xfrm>
          <a:off x="1835150" y="3055938"/>
          <a:ext cx="4679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2" name="公式" r:id="rId3" imgW="1943100" imgH="431800" progId="Equation.3">
                  <p:embed/>
                </p:oleObj>
              </mc:Choice>
              <mc:Fallback>
                <p:oleObj name="公式" r:id="rId3" imgW="1943100" imgH="431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055938"/>
                        <a:ext cx="4679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ChangeArrowheads="1"/>
          </p:cNvSpPr>
          <p:nvPr/>
        </p:nvSpPr>
        <p:spPr bwMode="auto">
          <a:xfrm>
            <a:off x="179388" y="333375"/>
            <a:ext cx="5616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9.4.2</a:t>
            </a:r>
            <a:r>
              <a:rPr lang="zh-CN" altLang="en-US" sz="3600">
                <a:solidFill>
                  <a:srgbClr val="D60093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堆排序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539750" y="1341438"/>
            <a:ext cx="799306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4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直接选择排序的缺点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：在后一趟比较选择时，没有利用前一趟比较的结果，出现重复比较，效率低。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利用堆及其运算，可以很容易地实现选择排序的思路，同时又克服了直接选择排序的缺点。</a:t>
            </a:r>
          </a:p>
          <a:p>
            <a:pPr>
              <a:spcBef>
                <a:spcPct val="30000"/>
              </a:spcBef>
              <a:buClr>
                <a:srgbClr val="0066CC"/>
              </a:buClr>
              <a:defRPr/>
            </a:pPr>
            <a:r>
              <a:rPr lang="zh-CN" altLang="en-US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(Heap Sort)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分为两个</a:t>
            </a:r>
            <a:r>
              <a:rPr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步骤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根据初始输入数据，利用堆的调整算法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siftDown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() 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建立初始堆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；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通过一系列的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元素交换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重新调整堆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进行排序。</a:t>
            </a:r>
          </a:p>
          <a:p>
            <a:pPr>
              <a:spcBef>
                <a:spcPct val="40000"/>
              </a:spcBef>
              <a:buClr>
                <a:srgbClr val="0066CC"/>
              </a:buCl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第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章介绍的是最小堆，为了实现元素按排序码从小到大排序，要求建立最大堆，</a:t>
            </a:r>
            <a:r>
              <a:rPr lang="zh-CN" altLang="en-US" sz="2400" dirty="0" smtClean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见书</a:t>
            </a:r>
            <a:r>
              <a:rPr lang="en-US" altLang="zh-CN" sz="2400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P419-420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zh-CN" altLang="en-US" sz="2800" dirty="0" smtClean="0">
              <a:latin typeface="Times New Roman" panose="02020603050405020304" pitchFamily="18" charset="0"/>
            </a:endParaRPr>
          </a:p>
        </p:txBody>
      </p:sp>
      <p:sp>
        <p:nvSpPr>
          <p:cNvPr id="83972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397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468313" y="1052513"/>
            <a:ext cx="8424862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#define DefaultSize 100;	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struct Element {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数据表元素定义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T key;	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field otherdata;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其它数据成员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重载函数：略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重载赋值、比较操作，可以在程序中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      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直接用元素比较代表元素排序码的比较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class MaxHeap {                                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最大堆的类定义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public: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MaxHeap (int sz = DefaultSize);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构造函数：建立空堆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MaxHeap</a:t>
            </a:r>
            <a:r>
              <a:rPr lang="en-US" altLang="zh-CN" sz="2400">
                <a:latin typeface="Times New Roman" panose="02020603050405020304" pitchFamily="18" charset="0"/>
              </a:rPr>
              <a:t> (Element&lt;T&gt; arr[ ], int n);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~MaxHeap() { delete [ ] heap; }	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析构函数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Insert (Element&lt;T&gt;&amp; x);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插入</a:t>
            </a:r>
          </a:p>
        </p:txBody>
      </p:sp>
      <p:sp>
        <p:nvSpPr>
          <p:cNvPr id="84996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499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499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5000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500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5002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ChangeArrowheads="1"/>
          </p:cNvSpPr>
          <p:nvPr/>
        </p:nvSpPr>
        <p:spPr bwMode="auto">
          <a:xfrm>
            <a:off x="395288" y="1112838"/>
            <a:ext cx="82296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bool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Remove</a:t>
            </a:r>
            <a:r>
              <a:rPr lang="en-US" altLang="zh-CN" sz="2400">
                <a:latin typeface="Times New Roman" panose="02020603050405020304" pitchFamily="18" charset="0"/>
              </a:rPr>
              <a:t> (Element&lt;T&gt;&amp; x);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删除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IsEmpty () const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判堆空否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    </a:t>
            </a:r>
            <a:r>
              <a:rPr lang="en-US" altLang="zh-CN" sz="2400">
                <a:latin typeface="Times New Roman" panose="02020603050405020304" pitchFamily="18" charset="0"/>
              </a:rPr>
              <a:t>{ return  currentSize == 0;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bool IsFull () const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判堆满否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	     </a:t>
            </a:r>
            <a:r>
              <a:rPr lang="en-US" altLang="zh-CN" sz="2400">
                <a:latin typeface="Times New Roman" panose="02020603050405020304" pitchFamily="18" charset="0"/>
              </a:rPr>
              <a:t>{ return currentSize == maxHeapSize; }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private: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Element&lt;T&gt; *heap;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最大堆元素存储数组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int currentSize;		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最大堆当前元素个数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int maxHeapSize;	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最大堆最大容量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void </a:t>
            </a: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>
                <a:latin typeface="Times New Roman" panose="02020603050405020304" pitchFamily="18" charset="0"/>
              </a:rPr>
              <a:t> (int start, int m);	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向下调整算法（下滑）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</a:rPr>
              <a:t>void siftUp (int start);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向上调整算法（上提）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Swap(int i, int j);	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{ Element&lt;T&gt; tmp = heap[i];  heap[i] = heap[j];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      heap[j]=tmp;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};</a:t>
            </a:r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最大堆的类定义（续）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4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602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Line 4"/>
          <p:cNvSpPr>
            <a:spLocks noChangeShapeType="1"/>
          </p:cNvSpPr>
          <p:nvPr/>
        </p:nvSpPr>
        <p:spPr bwMode="auto">
          <a:xfrm flipH="1">
            <a:off x="6975475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6594475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8" name="Line 6"/>
          <p:cNvSpPr>
            <a:spLocks noChangeShapeType="1"/>
          </p:cNvSpPr>
          <p:nvPr/>
        </p:nvSpPr>
        <p:spPr bwMode="auto">
          <a:xfrm>
            <a:off x="592455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39" name="Line 7"/>
          <p:cNvSpPr>
            <a:spLocks noChangeShapeType="1"/>
          </p:cNvSpPr>
          <p:nvPr/>
        </p:nvSpPr>
        <p:spPr bwMode="auto">
          <a:xfrm flipH="1">
            <a:off x="516255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0" name="Line 8"/>
          <p:cNvSpPr>
            <a:spLocks noChangeShapeType="1"/>
          </p:cNvSpPr>
          <p:nvPr/>
        </p:nvSpPr>
        <p:spPr bwMode="auto">
          <a:xfrm flipH="1">
            <a:off x="2895600" y="3057525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1828800" y="3057525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2667000" y="2143125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 flipH="1">
            <a:off x="1066800" y="2143125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46" name="Oval 14"/>
          <p:cNvSpPr>
            <a:spLocks noChangeArrowheads="1"/>
          </p:cNvSpPr>
          <p:nvPr/>
        </p:nvSpPr>
        <p:spPr bwMode="auto">
          <a:xfrm>
            <a:off x="220980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7" name="Oval 15"/>
          <p:cNvSpPr>
            <a:spLocks noChangeArrowheads="1"/>
          </p:cNvSpPr>
          <p:nvPr/>
        </p:nvSpPr>
        <p:spPr bwMode="auto">
          <a:xfrm>
            <a:off x="1447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8" name="Oval 16"/>
          <p:cNvSpPr>
            <a:spLocks noChangeArrowheads="1"/>
          </p:cNvSpPr>
          <p:nvPr/>
        </p:nvSpPr>
        <p:spPr bwMode="auto">
          <a:xfrm>
            <a:off x="685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49" name="Oval 17"/>
          <p:cNvSpPr>
            <a:spLocks noChangeArrowheads="1"/>
          </p:cNvSpPr>
          <p:nvPr/>
        </p:nvSpPr>
        <p:spPr bwMode="auto">
          <a:xfrm>
            <a:off x="297180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0" name="Oval 18"/>
          <p:cNvSpPr>
            <a:spLocks noChangeArrowheads="1"/>
          </p:cNvSpPr>
          <p:nvPr/>
        </p:nvSpPr>
        <p:spPr bwMode="auto">
          <a:xfrm>
            <a:off x="17526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1" name="Oval 19"/>
          <p:cNvSpPr>
            <a:spLocks noChangeArrowheads="1"/>
          </p:cNvSpPr>
          <p:nvPr/>
        </p:nvSpPr>
        <p:spPr bwMode="auto">
          <a:xfrm>
            <a:off x="259080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2" name="Text Box 20"/>
          <p:cNvSpPr txBox="1">
            <a:spLocks noChangeArrowheads="1"/>
          </p:cNvSpPr>
          <p:nvPr/>
        </p:nvSpPr>
        <p:spPr bwMode="auto">
          <a:xfrm>
            <a:off x="2000250" y="1446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3" name="Text Box 21"/>
          <p:cNvSpPr txBox="1">
            <a:spLocks noChangeArrowheads="1"/>
          </p:cNvSpPr>
          <p:nvPr/>
        </p:nvSpPr>
        <p:spPr bwMode="auto">
          <a:xfrm>
            <a:off x="1314450" y="2193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4" name="Text Box 22"/>
          <p:cNvSpPr txBox="1">
            <a:spLocks noChangeArrowheads="1"/>
          </p:cNvSpPr>
          <p:nvPr/>
        </p:nvSpPr>
        <p:spPr bwMode="auto">
          <a:xfrm>
            <a:off x="3448050" y="23463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6096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6" name="Text Box 24"/>
          <p:cNvSpPr txBox="1">
            <a:spLocks noChangeArrowheads="1"/>
          </p:cNvSpPr>
          <p:nvPr/>
        </p:nvSpPr>
        <p:spPr bwMode="auto">
          <a:xfrm>
            <a:off x="198120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7" name="Text Box 25"/>
          <p:cNvSpPr txBox="1">
            <a:spLocks noChangeArrowheads="1"/>
          </p:cNvSpPr>
          <p:nvPr/>
        </p:nvSpPr>
        <p:spPr bwMode="auto">
          <a:xfrm>
            <a:off x="2533650" y="31226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H="1">
            <a:off x="3352800" y="2219325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59" name="Text Box 27"/>
          <p:cNvSpPr txBox="1">
            <a:spLocks noChangeArrowheads="1"/>
          </p:cNvSpPr>
          <p:nvPr/>
        </p:nvSpPr>
        <p:spPr bwMode="auto">
          <a:xfrm>
            <a:off x="3527425" y="18272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0" name="AutoShape 28"/>
          <p:cNvSpPr>
            <a:spLocks noChangeArrowheads="1"/>
          </p:cNvSpPr>
          <p:nvPr/>
        </p:nvSpPr>
        <p:spPr bwMode="auto">
          <a:xfrm>
            <a:off x="4038600" y="2676525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61" name="Oval 29"/>
          <p:cNvSpPr>
            <a:spLocks noChangeArrowheads="1"/>
          </p:cNvSpPr>
          <p:nvPr/>
        </p:nvSpPr>
        <p:spPr bwMode="auto">
          <a:xfrm>
            <a:off x="6229350" y="17621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2" name="Oval 30"/>
          <p:cNvSpPr>
            <a:spLocks noChangeArrowheads="1"/>
          </p:cNvSpPr>
          <p:nvPr/>
        </p:nvSpPr>
        <p:spPr bwMode="auto">
          <a:xfrm>
            <a:off x="55435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3" name="Oval 31"/>
          <p:cNvSpPr>
            <a:spLocks noChangeArrowheads="1"/>
          </p:cNvSpPr>
          <p:nvPr/>
        </p:nvSpPr>
        <p:spPr bwMode="auto">
          <a:xfrm>
            <a:off x="4781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58483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6991350" y="26003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6686550" y="3514725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7" name="Text Box 35"/>
          <p:cNvSpPr txBox="1">
            <a:spLocks noChangeArrowheads="1"/>
          </p:cNvSpPr>
          <p:nvPr/>
        </p:nvSpPr>
        <p:spPr bwMode="auto">
          <a:xfrm>
            <a:off x="6496050" y="14319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8" name="Text Box 36"/>
          <p:cNvSpPr txBox="1">
            <a:spLocks noChangeArrowheads="1"/>
          </p:cNvSpPr>
          <p:nvPr/>
        </p:nvSpPr>
        <p:spPr bwMode="auto">
          <a:xfrm>
            <a:off x="7467600" y="2422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69" name="Text Box 37"/>
          <p:cNvSpPr txBox="1">
            <a:spLocks noChangeArrowheads="1"/>
          </p:cNvSpPr>
          <p:nvPr/>
        </p:nvSpPr>
        <p:spPr bwMode="auto">
          <a:xfrm>
            <a:off x="6553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615315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4648200" y="31845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2" name="Text Box 40"/>
          <p:cNvSpPr txBox="1">
            <a:spLocks noChangeArrowheads="1"/>
          </p:cNvSpPr>
          <p:nvPr/>
        </p:nvSpPr>
        <p:spPr bwMode="auto">
          <a:xfrm>
            <a:off x="5299075" y="22844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5535613" y="1814513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5" name="Line 43"/>
          <p:cNvSpPr>
            <a:spLocks noChangeShapeType="1"/>
          </p:cNvSpPr>
          <p:nvPr/>
        </p:nvSpPr>
        <p:spPr bwMode="auto">
          <a:xfrm>
            <a:off x="5680075" y="2219325"/>
            <a:ext cx="76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6" name="Rectangle 44" descr="永恒"/>
          <p:cNvSpPr>
            <a:spLocks noChangeArrowheads="1"/>
          </p:cNvSpPr>
          <p:nvPr/>
        </p:nvSpPr>
        <p:spPr bwMode="auto">
          <a:xfrm>
            <a:off x="68580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>
            <a:off x="12192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8" name="Line 46"/>
          <p:cNvSpPr>
            <a:spLocks noChangeShapeType="1"/>
          </p:cNvSpPr>
          <p:nvPr/>
        </p:nvSpPr>
        <p:spPr bwMode="auto">
          <a:xfrm>
            <a:off x="1752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79" name="Line 47"/>
          <p:cNvSpPr>
            <a:spLocks noChangeShapeType="1"/>
          </p:cNvSpPr>
          <p:nvPr/>
        </p:nvSpPr>
        <p:spPr bwMode="auto">
          <a:xfrm>
            <a:off x="2286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0" name="Line 48"/>
          <p:cNvSpPr>
            <a:spLocks noChangeShapeType="1"/>
          </p:cNvSpPr>
          <p:nvPr/>
        </p:nvSpPr>
        <p:spPr bwMode="auto">
          <a:xfrm>
            <a:off x="28956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1" name="Line 49"/>
          <p:cNvSpPr>
            <a:spLocks noChangeShapeType="1"/>
          </p:cNvSpPr>
          <p:nvPr/>
        </p:nvSpPr>
        <p:spPr bwMode="auto">
          <a:xfrm>
            <a:off x="342900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2" name="Text Box 50"/>
          <p:cNvSpPr txBox="1">
            <a:spLocks noChangeArrowheads="1"/>
          </p:cNvSpPr>
          <p:nvPr/>
        </p:nvSpPr>
        <p:spPr bwMode="auto">
          <a:xfrm>
            <a:off x="962025" y="5368925"/>
            <a:ext cx="25066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初始排序码集合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3" name="Rectangle 51" descr="永恒"/>
          <p:cNvSpPr>
            <a:spLocks noChangeArrowheads="1"/>
          </p:cNvSpPr>
          <p:nvPr/>
        </p:nvSpPr>
        <p:spPr bwMode="auto">
          <a:xfrm>
            <a:off x="4705350" y="4657725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684" name="Line 52"/>
          <p:cNvSpPr>
            <a:spLocks noChangeShapeType="1"/>
          </p:cNvSpPr>
          <p:nvPr/>
        </p:nvSpPr>
        <p:spPr bwMode="auto">
          <a:xfrm>
            <a:off x="52387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5" name="Line 53"/>
          <p:cNvSpPr>
            <a:spLocks noChangeShapeType="1"/>
          </p:cNvSpPr>
          <p:nvPr/>
        </p:nvSpPr>
        <p:spPr bwMode="auto">
          <a:xfrm>
            <a:off x="5772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6" name="Line 54"/>
          <p:cNvSpPr>
            <a:spLocks noChangeShapeType="1"/>
          </p:cNvSpPr>
          <p:nvPr/>
        </p:nvSpPr>
        <p:spPr bwMode="auto">
          <a:xfrm>
            <a:off x="6305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7" name="Line 55"/>
          <p:cNvSpPr>
            <a:spLocks noChangeShapeType="1"/>
          </p:cNvSpPr>
          <p:nvPr/>
        </p:nvSpPr>
        <p:spPr bwMode="auto">
          <a:xfrm>
            <a:off x="69151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8" name="Line 56"/>
          <p:cNvSpPr>
            <a:spLocks noChangeShapeType="1"/>
          </p:cNvSpPr>
          <p:nvPr/>
        </p:nvSpPr>
        <p:spPr bwMode="auto">
          <a:xfrm>
            <a:off x="7448550" y="46577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689" name="Text Box 57"/>
          <p:cNvSpPr txBox="1">
            <a:spLocks noChangeArrowheads="1"/>
          </p:cNvSpPr>
          <p:nvPr/>
        </p:nvSpPr>
        <p:spPr bwMode="auto">
          <a:xfrm>
            <a:off x="4918075" y="5357813"/>
            <a:ext cx="307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= 2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93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7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709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</a:t>
            </a:r>
          </a:p>
        </p:txBody>
      </p:sp>
      <p:sp>
        <p:nvSpPr>
          <p:cNvPr id="197698" name="AutoShape 66"/>
          <p:cNvSpPr>
            <a:spLocks noChangeArrowheads="1"/>
          </p:cNvSpPr>
          <p:nvPr/>
        </p:nvSpPr>
        <p:spPr bwMode="auto">
          <a:xfrm>
            <a:off x="7956550" y="2671763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8103" y="548680"/>
            <a:ext cx="367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主宰全球的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大算法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CSDN</a:t>
            </a:r>
            <a:endParaRPr lang="zh-CN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50825" y="1106488"/>
            <a:ext cx="8543925" cy="5264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hangingPunct="1">
              <a:buFontTx/>
              <a:buAutoNum type="arabicPeriod"/>
              <a:defRPr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归并排序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(MERGE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、快速排序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(QUICK SORT)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和堆积排序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(HEAP SORT)</a:t>
            </a: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哪个排序算法效率最高？    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depends!!!</a:t>
            </a:r>
          </a:p>
          <a:p>
            <a:pPr eaLnBrk="1" hangingPunct="1">
              <a:defRPr/>
            </a:pP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归并排序算法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，是目前为止最重要的算法之一，是分治法的一个典型应用，由数学家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von Neumann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于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1945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年发明。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快速排序算法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，结合了集合划分算法和分治算法，不是很稳定，但在处理随机列阵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(AM-based arrays)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时效率相当高。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堆积排序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，采用优先伫列机制，减少排序时的搜索时间，同样不是很稳定。</a:t>
            </a:r>
          </a:p>
          <a:p>
            <a:pPr eaLnBrk="1" hangingPunct="1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早期的排序算法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相比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如冒泡算法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，这些算法将排序算法提上了一个大台阶。也多亏了这些算法，才有今天的数据发掘，人工智能，链接分析，以及大部分网页计算工具。</a:t>
            </a:r>
          </a:p>
        </p:txBody>
      </p:sp>
      <p:pic>
        <p:nvPicPr>
          <p:cNvPr id="15364" name="Picture 2" descr="http://cms.csdnimg.cn/article/201406/03/538d2d401e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213225"/>
            <a:ext cx="5715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标题 1"/>
          <p:cNvSpPr txBox="1">
            <a:spLocks/>
          </p:cNvSpPr>
          <p:nvPr/>
        </p:nvSpPr>
        <p:spPr bwMode="auto">
          <a:xfrm>
            <a:off x="0" y="230981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b="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Line 4"/>
          <p:cNvSpPr>
            <a:spLocks noChangeShapeType="1"/>
          </p:cNvSpPr>
          <p:nvPr/>
        </p:nvSpPr>
        <p:spPr bwMode="auto">
          <a:xfrm flipH="1">
            <a:off x="73914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1" name="Line 5"/>
          <p:cNvSpPr>
            <a:spLocks noChangeShapeType="1"/>
          </p:cNvSpPr>
          <p:nvPr/>
        </p:nvSpPr>
        <p:spPr bwMode="auto">
          <a:xfrm>
            <a:off x="70104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63246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3" name="Line 7"/>
          <p:cNvSpPr>
            <a:spLocks noChangeShapeType="1"/>
          </p:cNvSpPr>
          <p:nvPr/>
        </p:nvSpPr>
        <p:spPr bwMode="auto">
          <a:xfrm flipH="1">
            <a:off x="55626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 flipH="1">
            <a:off x="3352800" y="299085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2286000" y="299085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3124200" y="207645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 flipH="1">
            <a:off x="1524000" y="207645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26670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0" name="Oval 14"/>
          <p:cNvSpPr>
            <a:spLocks noChangeArrowheads="1"/>
          </p:cNvSpPr>
          <p:nvPr/>
        </p:nvSpPr>
        <p:spPr bwMode="auto">
          <a:xfrm>
            <a:off x="1905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1" name="Oval 15"/>
          <p:cNvSpPr>
            <a:spLocks noChangeArrowheads="1"/>
          </p:cNvSpPr>
          <p:nvPr/>
        </p:nvSpPr>
        <p:spPr bwMode="auto">
          <a:xfrm>
            <a:off x="1143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2" name="Oval 16"/>
          <p:cNvSpPr>
            <a:spLocks noChangeArrowheads="1"/>
          </p:cNvSpPr>
          <p:nvPr/>
        </p:nvSpPr>
        <p:spPr bwMode="auto">
          <a:xfrm>
            <a:off x="34290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3" name="Oval 17"/>
          <p:cNvSpPr>
            <a:spLocks noChangeArrowheads="1"/>
          </p:cNvSpPr>
          <p:nvPr/>
        </p:nvSpPr>
        <p:spPr bwMode="auto">
          <a:xfrm>
            <a:off x="22098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4" name="Oval 18"/>
          <p:cNvSpPr>
            <a:spLocks noChangeArrowheads="1"/>
          </p:cNvSpPr>
          <p:nvPr/>
        </p:nvSpPr>
        <p:spPr bwMode="auto">
          <a:xfrm>
            <a:off x="30480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2457450" y="13795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1771650" y="2127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3905250" y="22796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10668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79" name="Text Box 23"/>
          <p:cNvSpPr txBox="1">
            <a:spLocks noChangeArrowheads="1"/>
          </p:cNvSpPr>
          <p:nvPr/>
        </p:nvSpPr>
        <p:spPr bwMode="auto">
          <a:xfrm>
            <a:off x="243840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2990850" y="30559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1" name="Line 25"/>
          <p:cNvSpPr>
            <a:spLocks noChangeShapeType="1"/>
          </p:cNvSpPr>
          <p:nvPr/>
        </p:nvSpPr>
        <p:spPr bwMode="auto">
          <a:xfrm flipH="1">
            <a:off x="3048000" y="1314450"/>
            <a:ext cx="2286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3200400" y="9096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3" name="AutoShape 27"/>
          <p:cNvSpPr>
            <a:spLocks noChangeArrowheads="1"/>
          </p:cNvSpPr>
          <p:nvPr/>
        </p:nvSpPr>
        <p:spPr bwMode="auto">
          <a:xfrm>
            <a:off x="4267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84" name="Oval 28"/>
          <p:cNvSpPr>
            <a:spLocks noChangeArrowheads="1"/>
          </p:cNvSpPr>
          <p:nvPr/>
        </p:nvSpPr>
        <p:spPr bwMode="auto">
          <a:xfrm>
            <a:off x="6629400" y="16954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5" name="Oval 29"/>
          <p:cNvSpPr>
            <a:spLocks noChangeArrowheads="1"/>
          </p:cNvSpPr>
          <p:nvPr/>
        </p:nvSpPr>
        <p:spPr bwMode="auto">
          <a:xfrm>
            <a:off x="59436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6" name="Oval 30"/>
          <p:cNvSpPr>
            <a:spLocks noChangeArrowheads="1"/>
          </p:cNvSpPr>
          <p:nvPr/>
        </p:nvSpPr>
        <p:spPr bwMode="auto">
          <a:xfrm>
            <a:off x="5181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7" name="Oval 31"/>
          <p:cNvSpPr>
            <a:spLocks noChangeArrowheads="1"/>
          </p:cNvSpPr>
          <p:nvPr/>
        </p:nvSpPr>
        <p:spPr bwMode="auto">
          <a:xfrm>
            <a:off x="62484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8" name="Oval 32"/>
          <p:cNvSpPr>
            <a:spLocks noChangeArrowheads="1"/>
          </p:cNvSpPr>
          <p:nvPr/>
        </p:nvSpPr>
        <p:spPr bwMode="auto">
          <a:xfrm>
            <a:off x="7391400" y="25336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89" name="Oval 33"/>
          <p:cNvSpPr>
            <a:spLocks noChangeArrowheads="1"/>
          </p:cNvSpPr>
          <p:nvPr/>
        </p:nvSpPr>
        <p:spPr bwMode="auto">
          <a:xfrm>
            <a:off x="7086600" y="344805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6496050" y="13652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7867650" y="2355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6953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655320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4" name="Text Box 38"/>
          <p:cNvSpPr txBox="1">
            <a:spLocks noChangeArrowheads="1"/>
          </p:cNvSpPr>
          <p:nvPr/>
        </p:nvSpPr>
        <p:spPr bwMode="auto">
          <a:xfrm>
            <a:off x="5048250" y="31178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5715000" y="22177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6" name="Rectangle 40" descr="永恒"/>
          <p:cNvSpPr>
            <a:spLocks noChangeArrowheads="1"/>
          </p:cNvSpPr>
          <p:nvPr/>
        </p:nvSpPr>
        <p:spPr bwMode="auto">
          <a:xfrm>
            <a:off x="9906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  49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97" name="Line 41"/>
          <p:cNvSpPr>
            <a:spLocks noChangeShapeType="1"/>
          </p:cNvSpPr>
          <p:nvPr/>
        </p:nvSpPr>
        <p:spPr bwMode="auto">
          <a:xfrm>
            <a:off x="15652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2098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699" name="Line 43"/>
          <p:cNvSpPr>
            <a:spLocks noChangeShapeType="1"/>
          </p:cNvSpPr>
          <p:nvPr/>
        </p:nvSpPr>
        <p:spPr bwMode="auto">
          <a:xfrm>
            <a:off x="2632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0" name="Line 44"/>
          <p:cNvSpPr>
            <a:spLocks noChangeShapeType="1"/>
          </p:cNvSpPr>
          <p:nvPr/>
        </p:nvSpPr>
        <p:spPr bwMode="auto">
          <a:xfrm>
            <a:off x="32416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1" name="Line 45"/>
          <p:cNvSpPr>
            <a:spLocks noChangeShapeType="1"/>
          </p:cNvSpPr>
          <p:nvPr/>
        </p:nvSpPr>
        <p:spPr bwMode="auto">
          <a:xfrm>
            <a:off x="3775075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2" name="Rectangle 46" descr="永恒"/>
          <p:cNvSpPr>
            <a:spLocks noChangeArrowheads="1"/>
          </p:cNvSpPr>
          <p:nvPr/>
        </p:nvSpPr>
        <p:spPr bwMode="auto">
          <a:xfrm>
            <a:off x="5105400" y="459105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3" name="Line 47"/>
          <p:cNvSpPr>
            <a:spLocks noChangeShapeType="1"/>
          </p:cNvSpPr>
          <p:nvPr/>
        </p:nvSpPr>
        <p:spPr bwMode="auto">
          <a:xfrm>
            <a:off x="56388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4" name="Line 48"/>
          <p:cNvSpPr>
            <a:spLocks noChangeShapeType="1"/>
          </p:cNvSpPr>
          <p:nvPr/>
        </p:nvSpPr>
        <p:spPr bwMode="auto">
          <a:xfrm>
            <a:off x="6172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5" name="Line 49"/>
          <p:cNvSpPr>
            <a:spLocks noChangeShapeType="1"/>
          </p:cNvSpPr>
          <p:nvPr/>
        </p:nvSpPr>
        <p:spPr bwMode="auto">
          <a:xfrm>
            <a:off x="6705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6" name="Line 50"/>
          <p:cNvSpPr>
            <a:spLocks noChangeShapeType="1"/>
          </p:cNvSpPr>
          <p:nvPr/>
        </p:nvSpPr>
        <p:spPr bwMode="auto">
          <a:xfrm>
            <a:off x="73152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07" name="Line 51"/>
          <p:cNvSpPr>
            <a:spLocks noChangeShapeType="1"/>
          </p:cNvSpPr>
          <p:nvPr/>
        </p:nvSpPr>
        <p:spPr bwMode="auto">
          <a:xfrm>
            <a:off x="7848600" y="459105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3" name="Text Box 52"/>
          <p:cNvSpPr txBox="1">
            <a:spLocks noChangeArrowheads="1"/>
          </p:cNvSpPr>
          <p:nvPr/>
        </p:nvSpPr>
        <p:spPr bwMode="auto">
          <a:xfrm>
            <a:off x="5257800" y="5316538"/>
            <a:ext cx="2868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 i="1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 = 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时的局部调整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形成最大堆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09" name="AutoShape 53"/>
          <p:cNvSpPr>
            <a:spLocks noChangeArrowheads="1"/>
          </p:cNvSpPr>
          <p:nvPr/>
        </p:nvSpPr>
        <p:spPr bwMode="auto">
          <a:xfrm>
            <a:off x="457200" y="260985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1184275" y="5302250"/>
            <a:ext cx="28686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 = 1 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时的局部调整</a:t>
            </a:r>
            <a:endParaRPr kumimoji="1" lang="zh-CN" altLang="en-US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 flipH="1" flipV="1">
            <a:off x="7239000" y="207645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712" name="Line 56"/>
          <p:cNvSpPr>
            <a:spLocks noChangeShapeType="1"/>
          </p:cNvSpPr>
          <p:nvPr/>
        </p:nvSpPr>
        <p:spPr bwMode="auto">
          <a:xfrm>
            <a:off x="7315200" y="2000250"/>
            <a:ext cx="3810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118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1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2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2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2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2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812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建立初始的最大堆（续）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ChangeArrowheads="1"/>
          </p:cNvSpPr>
          <p:nvPr/>
        </p:nvSpPr>
        <p:spPr bwMode="auto">
          <a:xfrm>
            <a:off x="395288" y="1052513"/>
            <a:ext cx="84582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MaxHeap&lt;T&gt; :: siftDown (int start, int m) {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从结点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为止，自上向下比较，调整为最大堆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int i = start;  int j = 2*i+1;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//j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的左子女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Element&lt;T&gt; temp = heap[i];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暂存子树根结点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while ( j &lt;= m ) { 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检查是否到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最后位置</a:t>
            </a:r>
            <a:endParaRPr kumimoji="1" lang="zh-CN" altLang="en-US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j &lt; m &amp;&amp; heap[j] &lt; heap[j+1] ) j++;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选两子女的大者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temp &gt;= heap[j] ) break;	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排序码大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不做调整</a:t>
            </a:r>
            <a:endParaRPr kumimoji="1" lang="zh-CN" altLang="en-US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else { 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heap[i] = heap[j];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否则</a:t>
            </a:r>
            <a:r>
              <a:rPr kumimoji="1" lang="zh-CN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大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子女上移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    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 = j;   j=2*i+1;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//i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下降到子女位置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}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heap[i] = temp;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//temp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中暂存元素放到合适位置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89091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2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3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4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5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6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89097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最大堆的向下调整算法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466725" y="1196975"/>
            <a:ext cx="8066088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对所有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非终端结点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调用向下调整算法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siftDown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建立初始最大堆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for (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= ( currentSize-2) / 2 ; 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&gt;= 0;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-- )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latin typeface="Times New Roman" panose="02020603050405020304" pitchFamily="18" charset="0"/>
              </a:rPr>
              <a:t>              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siftDown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( </a:t>
            </a:r>
            <a:r>
              <a:rPr lang="en-US" altLang="zh-CN" sz="24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, currentSize-1 );	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删除堆顶元素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：最大堆堆顶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具有最大的排序码，将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-1]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，把具有最大排序码的元素交换到最后，再对前面的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-1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个元素，调用堆的调整算法</a:t>
            </a:r>
            <a:r>
              <a:rPr lang="en-US" altLang="zh-CN" sz="2400" dirty="0" err="1" smtClean="0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-2)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重新建立最大堆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，具有次大排序码的元素又上浮到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heap[0]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位置；</a:t>
            </a:r>
          </a:p>
          <a:p>
            <a:pP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再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对调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heap[0]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heap[</a:t>
            </a:r>
            <a:r>
              <a:rPr lang="en-US" altLang="zh-CN" sz="24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n-</a:t>
            </a:r>
            <a:r>
              <a:rPr lang="en-US" altLang="zh-CN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2]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，调用</a:t>
            </a:r>
            <a:r>
              <a:rPr lang="en-US" altLang="zh-CN" sz="2400" dirty="0" err="1" smtClean="0">
                <a:solidFill>
                  <a:schemeClr val="tx2"/>
                </a:solidFill>
                <a:latin typeface="Times New Roman" panose="02020603050405020304" pitchFamily="18" charset="0"/>
              </a:rPr>
              <a:t>siftDown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(0, </a:t>
            </a:r>
            <a:r>
              <a:rPr lang="en-US" altLang="zh-CN" sz="2400" i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-3)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，对前</a:t>
            </a:r>
            <a:r>
              <a:rPr lang="en-US" altLang="zh-CN" sz="24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-2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个元素</a:t>
            </a:r>
            <a:r>
              <a:rPr lang="zh-CN" altLang="en-US" sz="24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重新调整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…</a:t>
            </a:r>
          </a:p>
          <a:p>
            <a:pPr>
              <a:defRPr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如此反复执行，最后得到全部排序好的元素序列。</a:t>
            </a:r>
          </a:p>
        </p:txBody>
      </p:sp>
      <p:sp>
        <p:nvSpPr>
          <p:cNvPr id="90115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1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1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18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2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0121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基于初始堆进行堆排序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 flipH="1">
            <a:off x="71628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6781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60960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H="1">
            <a:off x="53340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0" name="Line 8"/>
          <p:cNvSpPr>
            <a:spLocks noChangeShapeType="1"/>
          </p:cNvSpPr>
          <p:nvPr/>
        </p:nvSpPr>
        <p:spPr bwMode="auto">
          <a:xfrm flipH="1">
            <a:off x="28956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1" name="Line 9"/>
          <p:cNvSpPr>
            <a:spLocks noChangeShapeType="1"/>
          </p:cNvSpPr>
          <p:nvPr/>
        </p:nvSpPr>
        <p:spPr bwMode="auto">
          <a:xfrm>
            <a:off x="18288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2" name="Line 10"/>
          <p:cNvSpPr>
            <a:spLocks noChangeShapeType="1"/>
          </p:cNvSpPr>
          <p:nvPr/>
        </p:nvSpPr>
        <p:spPr bwMode="auto">
          <a:xfrm>
            <a:off x="26670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3" name="Line 11"/>
          <p:cNvSpPr>
            <a:spLocks noChangeShapeType="1"/>
          </p:cNvSpPr>
          <p:nvPr/>
        </p:nvSpPr>
        <p:spPr bwMode="auto">
          <a:xfrm flipH="1">
            <a:off x="10668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65" name="Oval 13"/>
          <p:cNvSpPr>
            <a:spLocks noChangeArrowheads="1"/>
          </p:cNvSpPr>
          <p:nvPr/>
        </p:nvSpPr>
        <p:spPr bwMode="auto">
          <a:xfrm>
            <a:off x="2209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6" name="Oval 14"/>
          <p:cNvSpPr>
            <a:spLocks noChangeArrowheads="1"/>
          </p:cNvSpPr>
          <p:nvPr/>
        </p:nvSpPr>
        <p:spPr bwMode="auto">
          <a:xfrm>
            <a:off x="1447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7" name="Oval 15"/>
          <p:cNvSpPr>
            <a:spLocks noChangeArrowheads="1"/>
          </p:cNvSpPr>
          <p:nvPr/>
        </p:nvSpPr>
        <p:spPr bwMode="auto">
          <a:xfrm>
            <a:off x="685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8" name="Oval 16"/>
          <p:cNvSpPr>
            <a:spLocks noChangeArrowheads="1"/>
          </p:cNvSpPr>
          <p:nvPr/>
        </p:nvSpPr>
        <p:spPr bwMode="auto">
          <a:xfrm>
            <a:off x="2971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69" name="Oval 17"/>
          <p:cNvSpPr>
            <a:spLocks noChangeArrowheads="1"/>
          </p:cNvSpPr>
          <p:nvPr/>
        </p:nvSpPr>
        <p:spPr bwMode="auto">
          <a:xfrm>
            <a:off x="1752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0" name="Oval 18"/>
          <p:cNvSpPr>
            <a:spLocks noChangeArrowheads="1"/>
          </p:cNvSpPr>
          <p:nvPr/>
        </p:nvSpPr>
        <p:spPr bwMode="auto">
          <a:xfrm>
            <a:off x="2590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20002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2" name="Text Box 20"/>
          <p:cNvSpPr txBox="1">
            <a:spLocks noChangeArrowheads="1"/>
          </p:cNvSpPr>
          <p:nvPr/>
        </p:nvSpPr>
        <p:spPr bwMode="auto">
          <a:xfrm>
            <a:off x="13144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34480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6096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1981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6" name="Text Box 24"/>
          <p:cNvSpPr txBox="1">
            <a:spLocks noChangeArrowheads="1"/>
          </p:cNvSpPr>
          <p:nvPr/>
        </p:nvSpPr>
        <p:spPr bwMode="auto">
          <a:xfrm>
            <a:off x="25336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7" name="AutoShape 25"/>
          <p:cNvSpPr>
            <a:spLocks noChangeArrowheads="1"/>
          </p:cNvSpPr>
          <p:nvPr/>
        </p:nvSpPr>
        <p:spPr bwMode="auto">
          <a:xfrm>
            <a:off x="3886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78" name="Oval 26"/>
          <p:cNvSpPr>
            <a:spLocks noChangeArrowheads="1"/>
          </p:cNvSpPr>
          <p:nvPr/>
        </p:nvSpPr>
        <p:spPr bwMode="auto">
          <a:xfrm>
            <a:off x="64008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79" name="Oval 27"/>
          <p:cNvSpPr>
            <a:spLocks noChangeArrowheads="1"/>
          </p:cNvSpPr>
          <p:nvPr/>
        </p:nvSpPr>
        <p:spPr bwMode="auto">
          <a:xfrm>
            <a:off x="57150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0" name="Oval 28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1" name="Oval 29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2" name="Oval 30"/>
          <p:cNvSpPr>
            <a:spLocks noChangeArrowheads="1"/>
          </p:cNvSpPr>
          <p:nvPr/>
        </p:nvSpPr>
        <p:spPr bwMode="auto">
          <a:xfrm>
            <a:off x="71628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3" name="Oval 31"/>
          <p:cNvSpPr>
            <a:spLocks noChangeArrowheads="1"/>
          </p:cNvSpPr>
          <p:nvPr/>
        </p:nvSpPr>
        <p:spPr bwMode="auto">
          <a:xfrm>
            <a:off x="68580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635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248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7620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6" name="Text Box 34"/>
          <p:cNvSpPr txBox="1">
            <a:spLocks noChangeArrowheads="1"/>
          </p:cNvSpPr>
          <p:nvPr/>
        </p:nvSpPr>
        <p:spPr bwMode="auto">
          <a:xfrm>
            <a:off x="6705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7" name="Text Box 35"/>
          <p:cNvSpPr txBox="1">
            <a:spLocks noChangeArrowheads="1"/>
          </p:cNvSpPr>
          <p:nvPr/>
        </p:nvSpPr>
        <p:spPr bwMode="auto">
          <a:xfrm>
            <a:off x="6305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8" name="Text Box 36"/>
          <p:cNvSpPr txBox="1">
            <a:spLocks noChangeArrowheads="1"/>
          </p:cNvSpPr>
          <p:nvPr/>
        </p:nvSpPr>
        <p:spPr bwMode="auto">
          <a:xfrm>
            <a:off x="4800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89" name="Text Box 37"/>
          <p:cNvSpPr txBox="1">
            <a:spLocks noChangeArrowheads="1"/>
          </p:cNvSpPr>
          <p:nvPr/>
        </p:nvSpPr>
        <p:spPr bwMode="auto">
          <a:xfrm>
            <a:off x="5467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0" name="Rectangle 38" descr="永恒"/>
          <p:cNvSpPr>
            <a:spLocks noChangeArrowheads="1"/>
          </p:cNvSpPr>
          <p:nvPr/>
        </p:nvSpPr>
        <p:spPr bwMode="auto">
          <a:xfrm>
            <a:off x="533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  25  21  25* 16  08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1" name="Line 39"/>
          <p:cNvSpPr>
            <a:spLocks noChangeShapeType="1"/>
          </p:cNvSpPr>
          <p:nvPr/>
        </p:nvSpPr>
        <p:spPr bwMode="auto">
          <a:xfrm>
            <a:off x="1066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2" name="Line 40"/>
          <p:cNvSpPr>
            <a:spLocks noChangeShapeType="1"/>
          </p:cNvSpPr>
          <p:nvPr/>
        </p:nvSpPr>
        <p:spPr bwMode="auto">
          <a:xfrm>
            <a:off x="1600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3" name="Line 41"/>
          <p:cNvSpPr>
            <a:spLocks noChangeShapeType="1"/>
          </p:cNvSpPr>
          <p:nvPr/>
        </p:nvSpPr>
        <p:spPr bwMode="auto">
          <a:xfrm>
            <a:off x="2133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4" name="Line 42"/>
          <p:cNvSpPr>
            <a:spLocks noChangeShapeType="1"/>
          </p:cNvSpPr>
          <p:nvPr/>
        </p:nvSpPr>
        <p:spPr bwMode="auto">
          <a:xfrm>
            <a:off x="2743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5" name="Line 43"/>
          <p:cNvSpPr>
            <a:spLocks noChangeShapeType="1"/>
          </p:cNvSpPr>
          <p:nvPr/>
        </p:nvSpPr>
        <p:spPr bwMode="auto">
          <a:xfrm>
            <a:off x="3276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6" name="Rectangle 44" descr="永恒"/>
          <p:cNvSpPr>
            <a:spLocks noChangeArrowheads="1"/>
          </p:cNvSpPr>
          <p:nvPr/>
        </p:nvSpPr>
        <p:spPr bwMode="auto">
          <a:xfrm>
            <a:off x="48006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25  21  25*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797" name="Line 45"/>
          <p:cNvSpPr>
            <a:spLocks noChangeShapeType="1"/>
          </p:cNvSpPr>
          <p:nvPr/>
        </p:nvSpPr>
        <p:spPr bwMode="auto">
          <a:xfrm>
            <a:off x="5334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8" name="Line 46"/>
          <p:cNvSpPr>
            <a:spLocks noChangeShapeType="1"/>
          </p:cNvSpPr>
          <p:nvPr/>
        </p:nvSpPr>
        <p:spPr bwMode="auto">
          <a:xfrm>
            <a:off x="5867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799" name="Line 47"/>
          <p:cNvSpPr>
            <a:spLocks noChangeShapeType="1"/>
          </p:cNvSpPr>
          <p:nvPr/>
        </p:nvSpPr>
        <p:spPr bwMode="auto">
          <a:xfrm>
            <a:off x="6400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0" name="Line 48"/>
          <p:cNvSpPr>
            <a:spLocks noChangeShapeType="1"/>
          </p:cNvSpPr>
          <p:nvPr/>
        </p:nvSpPr>
        <p:spPr bwMode="auto">
          <a:xfrm>
            <a:off x="7010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1" name="Line 49"/>
          <p:cNvSpPr>
            <a:spLocks noChangeShapeType="1"/>
          </p:cNvSpPr>
          <p:nvPr/>
        </p:nvSpPr>
        <p:spPr bwMode="auto">
          <a:xfrm>
            <a:off x="7543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183" name="Text Box 50"/>
          <p:cNvSpPr txBox="1">
            <a:spLocks noChangeArrowheads="1"/>
          </p:cNvSpPr>
          <p:nvPr/>
        </p:nvSpPr>
        <p:spPr bwMode="auto">
          <a:xfrm>
            <a:off x="4724400" y="5068888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5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  <a:endParaRPr kumimoji="1" lang="zh-CN" altLang="en-US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2803" name="Text Box 51"/>
          <p:cNvSpPr txBox="1">
            <a:spLocks noChangeArrowheads="1"/>
          </p:cNvSpPr>
          <p:nvPr/>
        </p:nvSpPr>
        <p:spPr bwMode="auto">
          <a:xfrm>
            <a:off x="1146175" y="5032375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初始最大堆</a:t>
            </a:r>
          </a:p>
        </p:txBody>
      </p:sp>
      <p:sp>
        <p:nvSpPr>
          <p:cNvPr id="202804" name="Freeform 52"/>
          <p:cNvSpPr>
            <a:spLocks/>
          </p:cNvSpPr>
          <p:nvPr/>
        </p:nvSpPr>
        <p:spPr bwMode="auto">
          <a:xfrm>
            <a:off x="45339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5" name="AutoShape 53"/>
          <p:cNvSpPr>
            <a:spLocks noChangeArrowheads="1"/>
          </p:cNvSpPr>
          <p:nvPr/>
        </p:nvSpPr>
        <p:spPr bwMode="auto">
          <a:xfrm>
            <a:off x="80010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</a:t>
            </a:r>
          </a:p>
        </p:txBody>
      </p:sp>
      <p:sp>
        <p:nvSpPr>
          <p:cNvPr id="91188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8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9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9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9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9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119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714375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1" name="Line 5"/>
          <p:cNvSpPr>
            <a:spLocks noChangeShapeType="1"/>
          </p:cNvSpPr>
          <p:nvPr/>
        </p:nvSpPr>
        <p:spPr bwMode="auto">
          <a:xfrm>
            <a:off x="676275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2" name="Line 6"/>
          <p:cNvSpPr>
            <a:spLocks noChangeShapeType="1"/>
          </p:cNvSpPr>
          <p:nvPr/>
        </p:nvSpPr>
        <p:spPr bwMode="auto">
          <a:xfrm>
            <a:off x="607695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H="1">
            <a:off x="531495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H="1">
            <a:off x="3124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>
            <a:off x="2057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>
            <a:off x="2895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7" name="Line 11"/>
          <p:cNvSpPr>
            <a:spLocks noChangeShapeType="1"/>
          </p:cNvSpPr>
          <p:nvPr/>
        </p:nvSpPr>
        <p:spPr bwMode="auto">
          <a:xfrm flipH="1">
            <a:off x="1295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2438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0" name="Oval 14"/>
          <p:cNvSpPr>
            <a:spLocks noChangeArrowheads="1"/>
          </p:cNvSpPr>
          <p:nvPr/>
        </p:nvSpPr>
        <p:spPr bwMode="auto">
          <a:xfrm>
            <a:off x="1676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</a:p>
        </p:txBody>
      </p:sp>
      <p:sp>
        <p:nvSpPr>
          <p:cNvPr id="203791" name="Oval 15"/>
          <p:cNvSpPr>
            <a:spLocks noChangeArrowheads="1"/>
          </p:cNvSpPr>
          <p:nvPr/>
        </p:nvSpPr>
        <p:spPr bwMode="auto">
          <a:xfrm>
            <a:off x="914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2" name="Oval 16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3" name="Oval 17"/>
          <p:cNvSpPr>
            <a:spLocks noChangeArrowheads="1"/>
          </p:cNvSpPr>
          <p:nvPr/>
        </p:nvSpPr>
        <p:spPr bwMode="auto">
          <a:xfrm>
            <a:off x="1981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4" name="Oval 18"/>
          <p:cNvSpPr>
            <a:spLocks noChangeArrowheads="1"/>
          </p:cNvSpPr>
          <p:nvPr/>
        </p:nvSpPr>
        <p:spPr bwMode="auto">
          <a:xfrm>
            <a:off x="2819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2228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1543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3676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838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99" name="Text Box 23"/>
          <p:cNvSpPr txBox="1">
            <a:spLocks noChangeArrowheads="1"/>
          </p:cNvSpPr>
          <p:nvPr/>
        </p:nvSpPr>
        <p:spPr bwMode="auto">
          <a:xfrm>
            <a:off x="2209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2762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1" name="AutoShape 25"/>
          <p:cNvSpPr>
            <a:spLocks noChangeArrowheads="1"/>
          </p:cNvSpPr>
          <p:nvPr/>
        </p:nvSpPr>
        <p:spPr bwMode="auto">
          <a:xfrm>
            <a:off x="4267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02" name="Oval 26"/>
          <p:cNvSpPr>
            <a:spLocks noChangeArrowheads="1"/>
          </p:cNvSpPr>
          <p:nvPr/>
        </p:nvSpPr>
        <p:spPr bwMode="auto">
          <a:xfrm>
            <a:off x="63817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3" name="Oval 27"/>
          <p:cNvSpPr>
            <a:spLocks noChangeArrowheads="1"/>
          </p:cNvSpPr>
          <p:nvPr/>
        </p:nvSpPr>
        <p:spPr bwMode="auto">
          <a:xfrm>
            <a:off x="56959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4" name="Oval 28"/>
          <p:cNvSpPr>
            <a:spLocks noChangeArrowheads="1"/>
          </p:cNvSpPr>
          <p:nvPr/>
        </p:nvSpPr>
        <p:spPr bwMode="auto">
          <a:xfrm>
            <a:off x="4933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5" name="Oval 29"/>
          <p:cNvSpPr>
            <a:spLocks noChangeArrowheads="1"/>
          </p:cNvSpPr>
          <p:nvPr/>
        </p:nvSpPr>
        <p:spPr bwMode="auto">
          <a:xfrm>
            <a:off x="60007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6" name="Oval 30"/>
          <p:cNvSpPr>
            <a:spLocks noChangeArrowheads="1"/>
          </p:cNvSpPr>
          <p:nvPr/>
        </p:nvSpPr>
        <p:spPr bwMode="auto">
          <a:xfrm>
            <a:off x="71437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7" name="Oval 31"/>
          <p:cNvSpPr>
            <a:spLocks noChangeArrowheads="1"/>
          </p:cNvSpPr>
          <p:nvPr/>
        </p:nvSpPr>
        <p:spPr bwMode="auto">
          <a:xfrm>
            <a:off x="68389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62484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76200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6705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63055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48006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54673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4" name="Rectangle 38" descr="永恒"/>
          <p:cNvSpPr>
            <a:spLocks noChangeArrowheads="1"/>
          </p:cNvSpPr>
          <p:nvPr/>
        </p:nvSpPr>
        <p:spPr bwMode="auto">
          <a:xfrm>
            <a:off x="685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  25* 21  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15" name="Line 39"/>
          <p:cNvSpPr>
            <a:spLocks noChangeShapeType="1"/>
          </p:cNvSpPr>
          <p:nvPr/>
        </p:nvSpPr>
        <p:spPr bwMode="auto">
          <a:xfrm>
            <a:off x="121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6" name="Line 40"/>
          <p:cNvSpPr>
            <a:spLocks noChangeShapeType="1"/>
          </p:cNvSpPr>
          <p:nvPr/>
        </p:nvSpPr>
        <p:spPr bwMode="auto">
          <a:xfrm>
            <a:off x="1828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7" name="Line 41"/>
          <p:cNvSpPr>
            <a:spLocks noChangeShapeType="1"/>
          </p:cNvSpPr>
          <p:nvPr/>
        </p:nvSpPr>
        <p:spPr bwMode="auto">
          <a:xfrm>
            <a:off x="2362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8" name="Line 42"/>
          <p:cNvSpPr>
            <a:spLocks noChangeShapeType="1"/>
          </p:cNvSpPr>
          <p:nvPr/>
        </p:nvSpPr>
        <p:spPr bwMode="auto">
          <a:xfrm>
            <a:off x="289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19" name="Line 43"/>
          <p:cNvSpPr>
            <a:spLocks noChangeShapeType="1"/>
          </p:cNvSpPr>
          <p:nvPr/>
        </p:nvSpPr>
        <p:spPr bwMode="auto">
          <a:xfrm>
            <a:off x="3429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0" name="Rectangle 44" descr="永恒"/>
          <p:cNvSpPr>
            <a:spLocks noChangeArrowheads="1"/>
          </p:cNvSpPr>
          <p:nvPr/>
        </p:nvSpPr>
        <p:spPr bwMode="auto">
          <a:xfrm>
            <a:off x="5105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25*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821" name="Line 45"/>
          <p:cNvSpPr>
            <a:spLocks noChangeShapeType="1"/>
          </p:cNvSpPr>
          <p:nvPr/>
        </p:nvSpPr>
        <p:spPr bwMode="auto">
          <a:xfrm>
            <a:off x="5638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2" name="Line 46"/>
          <p:cNvSpPr>
            <a:spLocks noChangeShapeType="1"/>
          </p:cNvSpPr>
          <p:nvPr/>
        </p:nvSpPr>
        <p:spPr bwMode="auto">
          <a:xfrm>
            <a:off x="6248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3" name="Line 47"/>
          <p:cNvSpPr>
            <a:spLocks noChangeShapeType="1"/>
          </p:cNvSpPr>
          <p:nvPr/>
        </p:nvSpPr>
        <p:spPr bwMode="auto">
          <a:xfrm>
            <a:off x="6804025" y="4365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7315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5" name="Line 49"/>
          <p:cNvSpPr>
            <a:spLocks noChangeShapeType="1"/>
          </p:cNvSpPr>
          <p:nvPr/>
        </p:nvSpPr>
        <p:spPr bwMode="auto">
          <a:xfrm>
            <a:off x="7848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7" name="Text Box 50"/>
          <p:cNvSpPr txBox="1">
            <a:spLocks noChangeArrowheads="1"/>
          </p:cNvSpPr>
          <p:nvPr/>
        </p:nvSpPr>
        <p:spPr bwMode="auto">
          <a:xfrm>
            <a:off x="5029200" y="5068888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2208" name="Text Box 51"/>
          <p:cNvSpPr txBox="1">
            <a:spLocks noChangeArrowheads="1"/>
          </p:cNvSpPr>
          <p:nvPr/>
        </p:nvSpPr>
        <p:spPr bwMode="auto">
          <a:xfrm>
            <a:off x="838200" y="5054600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4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3828" name="Freeform 52"/>
          <p:cNvSpPr>
            <a:spLocks/>
          </p:cNvSpPr>
          <p:nvPr/>
        </p:nvSpPr>
        <p:spPr bwMode="auto">
          <a:xfrm>
            <a:off x="495300" y="1028700"/>
            <a:ext cx="3619500" cy="3035300"/>
          </a:xfrm>
          <a:custGeom>
            <a:avLst/>
            <a:gdLst>
              <a:gd name="T0" fmla="*/ 936 w 2280"/>
              <a:gd name="T1" fmla="*/ 216 h 1912"/>
              <a:gd name="T2" fmla="*/ 168 w 2280"/>
              <a:gd name="T3" fmla="*/ 1176 h 1912"/>
              <a:gd name="T4" fmla="*/ 168 w 2280"/>
              <a:gd name="T5" fmla="*/ 1752 h 1912"/>
              <a:gd name="T6" fmla="*/ 1176 w 2280"/>
              <a:gd name="T7" fmla="*/ 1848 h 1912"/>
              <a:gd name="T8" fmla="*/ 1416 w 2280"/>
              <a:gd name="T9" fmla="*/ 1368 h 1912"/>
              <a:gd name="T10" fmla="*/ 1656 w 2280"/>
              <a:gd name="T11" fmla="*/ 1272 h 1912"/>
              <a:gd name="T12" fmla="*/ 1992 w 2280"/>
              <a:gd name="T13" fmla="*/ 1272 h 1912"/>
              <a:gd name="T14" fmla="*/ 2184 w 2280"/>
              <a:gd name="T15" fmla="*/ 1032 h 1912"/>
              <a:gd name="T16" fmla="*/ 2184 w 2280"/>
              <a:gd name="T17" fmla="*/ 744 h 1912"/>
              <a:gd name="T18" fmla="*/ 1608 w 2280"/>
              <a:gd name="T19" fmla="*/ 120 h 1912"/>
              <a:gd name="T20" fmla="*/ 1224 w 2280"/>
              <a:gd name="T21" fmla="*/ 24 h 1912"/>
              <a:gd name="T22" fmla="*/ 936 w 2280"/>
              <a:gd name="T23" fmla="*/ 216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0" h="1912">
                <a:moveTo>
                  <a:pt x="936" y="216"/>
                </a:moveTo>
                <a:cubicBezTo>
                  <a:pt x="760" y="408"/>
                  <a:pt x="296" y="920"/>
                  <a:pt x="168" y="1176"/>
                </a:cubicBezTo>
                <a:cubicBezTo>
                  <a:pt x="40" y="1432"/>
                  <a:pt x="0" y="1640"/>
                  <a:pt x="168" y="1752"/>
                </a:cubicBezTo>
                <a:cubicBezTo>
                  <a:pt x="336" y="1864"/>
                  <a:pt x="968" y="1912"/>
                  <a:pt x="1176" y="1848"/>
                </a:cubicBezTo>
                <a:cubicBezTo>
                  <a:pt x="1384" y="1784"/>
                  <a:pt x="1336" y="1464"/>
                  <a:pt x="1416" y="1368"/>
                </a:cubicBezTo>
                <a:cubicBezTo>
                  <a:pt x="1496" y="1272"/>
                  <a:pt x="1560" y="1288"/>
                  <a:pt x="1656" y="1272"/>
                </a:cubicBezTo>
                <a:cubicBezTo>
                  <a:pt x="1752" y="1256"/>
                  <a:pt x="1904" y="1312"/>
                  <a:pt x="1992" y="1272"/>
                </a:cubicBezTo>
                <a:cubicBezTo>
                  <a:pt x="2080" y="1232"/>
                  <a:pt x="2152" y="1120"/>
                  <a:pt x="2184" y="1032"/>
                </a:cubicBezTo>
                <a:cubicBezTo>
                  <a:pt x="2216" y="944"/>
                  <a:pt x="2280" y="896"/>
                  <a:pt x="2184" y="744"/>
                </a:cubicBezTo>
                <a:cubicBezTo>
                  <a:pt x="2088" y="592"/>
                  <a:pt x="1768" y="240"/>
                  <a:pt x="1608" y="120"/>
                </a:cubicBezTo>
                <a:cubicBezTo>
                  <a:pt x="1448" y="0"/>
                  <a:pt x="1336" y="8"/>
                  <a:pt x="1224" y="24"/>
                </a:cubicBezTo>
                <a:cubicBezTo>
                  <a:pt x="1112" y="40"/>
                  <a:pt x="1112" y="24"/>
                  <a:pt x="93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29" name="AutoShape 53"/>
          <p:cNvSpPr>
            <a:spLocks noChangeArrowheads="1"/>
          </p:cNvSpPr>
          <p:nvPr/>
        </p:nvSpPr>
        <p:spPr bwMode="auto">
          <a:xfrm>
            <a:off x="76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0" name="Line 54"/>
          <p:cNvSpPr>
            <a:spLocks noChangeShapeType="1"/>
          </p:cNvSpPr>
          <p:nvPr/>
        </p:nvSpPr>
        <p:spPr bwMode="auto">
          <a:xfrm flipV="1">
            <a:off x="1295400" y="27432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1" name="Line 55"/>
          <p:cNvSpPr>
            <a:spLocks noChangeShapeType="1"/>
          </p:cNvSpPr>
          <p:nvPr/>
        </p:nvSpPr>
        <p:spPr bwMode="auto">
          <a:xfrm flipV="1">
            <a:off x="2057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2" name="Line 56"/>
          <p:cNvSpPr>
            <a:spLocks noChangeShapeType="1"/>
          </p:cNvSpPr>
          <p:nvPr/>
        </p:nvSpPr>
        <p:spPr bwMode="auto">
          <a:xfrm flipH="1">
            <a:off x="1905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3" name="Line 57"/>
          <p:cNvSpPr>
            <a:spLocks noChangeShapeType="1"/>
          </p:cNvSpPr>
          <p:nvPr/>
        </p:nvSpPr>
        <p:spPr bwMode="auto">
          <a:xfrm flipH="1">
            <a:off x="1219200" y="26670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4" name="Freeform 58"/>
          <p:cNvSpPr>
            <a:spLocks/>
          </p:cNvSpPr>
          <p:nvPr/>
        </p:nvSpPr>
        <p:spPr bwMode="auto">
          <a:xfrm>
            <a:off x="48260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6" name="AutoShape 60"/>
          <p:cNvSpPr>
            <a:spLocks noChangeArrowheads="1"/>
          </p:cNvSpPr>
          <p:nvPr/>
        </p:nvSpPr>
        <p:spPr bwMode="auto">
          <a:xfrm>
            <a:off x="8172450" y="23495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92218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1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2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2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2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2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222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Line 4"/>
          <p:cNvSpPr>
            <a:spLocks noChangeShapeType="1"/>
          </p:cNvSpPr>
          <p:nvPr/>
        </p:nvSpPr>
        <p:spPr bwMode="auto">
          <a:xfrm flipH="1">
            <a:off x="70739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66929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6" name="Line 6"/>
          <p:cNvSpPr>
            <a:spLocks noChangeShapeType="1"/>
          </p:cNvSpPr>
          <p:nvPr/>
        </p:nvSpPr>
        <p:spPr bwMode="auto">
          <a:xfrm>
            <a:off x="60071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 flipH="1">
            <a:off x="52451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 flipH="1">
            <a:off x="3124200" y="27432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2057400" y="2743200"/>
            <a:ext cx="152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2895600" y="18288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 flipH="1">
            <a:off x="1295400" y="18288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13" name="Oval 13"/>
          <p:cNvSpPr>
            <a:spLocks noChangeArrowheads="1"/>
          </p:cNvSpPr>
          <p:nvPr/>
        </p:nvSpPr>
        <p:spPr bwMode="auto">
          <a:xfrm>
            <a:off x="2438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4" name="Oval 14"/>
          <p:cNvSpPr>
            <a:spLocks noChangeArrowheads="1"/>
          </p:cNvSpPr>
          <p:nvPr/>
        </p:nvSpPr>
        <p:spPr bwMode="auto">
          <a:xfrm>
            <a:off x="1676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4815" name="Oval 15"/>
          <p:cNvSpPr>
            <a:spLocks noChangeArrowheads="1"/>
          </p:cNvSpPr>
          <p:nvPr/>
        </p:nvSpPr>
        <p:spPr bwMode="auto">
          <a:xfrm>
            <a:off x="914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4816" name="Oval 16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7" name="Oval 17"/>
          <p:cNvSpPr>
            <a:spLocks noChangeArrowheads="1"/>
          </p:cNvSpPr>
          <p:nvPr/>
        </p:nvSpPr>
        <p:spPr bwMode="auto">
          <a:xfrm>
            <a:off x="1981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8" name="Oval 18"/>
          <p:cNvSpPr>
            <a:spLocks noChangeArrowheads="1"/>
          </p:cNvSpPr>
          <p:nvPr/>
        </p:nvSpPr>
        <p:spPr bwMode="auto">
          <a:xfrm>
            <a:off x="2819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2228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1543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3676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2" name="Text Box 22"/>
          <p:cNvSpPr txBox="1">
            <a:spLocks noChangeArrowheads="1"/>
          </p:cNvSpPr>
          <p:nvPr/>
        </p:nvSpPr>
        <p:spPr bwMode="auto">
          <a:xfrm>
            <a:off x="838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2209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4" name="Text Box 24"/>
          <p:cNvSpPr txBox="1">
            <a:spLocks noChangeArrowheads="1"/>
          </p:cNvSpPr>
          <p:nvPr/>
        </p:nvSpPr>
        <p:spPr bwMode="auto">
          <a:xfrm>
            <a:off x="2762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5" name="AutoShape 25"/>
          <p:cNvSpPr>
            <a:spLocks noChangeArrowheads="1"/>
          </p:cNvSpPr>
          <p:nvPr/>
        </p:nvSpPr>
        <p:spPr bwMode="auto">
          <a:xfrm>
            <a:off x="4114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26" name="Oval 26"/>
          <p:cNvSpPr>
            <a:spLocks noChangeArrowheads="1"/>
          </p:cNvSpPr>
          <p:nvPr/>
        </p:nvSpPr>
        <p:spPr bwMode="auto">
          <a:xfrm>
            <a:off x="63119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7" name="Oval 27"/>
          <p:cNvSpPr>
            <a:spLocks noChangeArrowheads="1"/>
          </p:cNvSpPr>
          <p:nvPr/>
        </p:nvSpPr>
        <p:spPr bwMode="auto">
          <a:xfrm>
            <a:off x="56261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8" name="Oval 28"/>
          <p:cNvSpPr>
            <a:spLocks noChangeArrowheads="1"/>
          </p:cNvSpPr>
          <p:nvPr/>
        </p:nvSpPr>
        <p:spPr bwMode="auto">
          <a:xfrm>
            <a:off x="4864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9" name="Oval 29"/>
          <p:cNvSpPr>
            <a:spLocks noChangeArrowheads="1"/>
          </p:cNvSpPr>
          <p:nvPr/>
        </p:nvSpPr>
        <p:spPr bwMode="auto">
          <a:xfrm>
            <a:off x="59309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0" name="Oval 30"/>
          <p:cNvSpPr>
            <a:spLocks noChangeArrowheads="1"/>
          </p:cNvSpPr>
          <p:nvPr/>
        </p:nvSpPr>
        <p:spPr bwMode="auto">
          <a:xfrm>
            <a:off x="70739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1" name="Oval 31"/>
          <p:cNvSpPr>
            <a:spLocks noChangeArrowheads="1"/>
          </p:cNvSpPr>
          <p:nvPr/>
        </p:nvSpPr>
        <p:spPr bwMode="auto">
          <a:xfrm>
            <a:off x="67691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2" name="Text Box 32"/>
          <p:cNvSpPr txBox="1">
            <a:spLocks noChangeArrowheads="1"/>
          </p:cNvSpPr>
          <p:nvPr/>
        </p:nvSpPr>
        <p:spPr bwMode="auto">
          <a:xfrm>
            <a:off x="61785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3" name="Text Box 33"/>
          <p:cNvSpPr txBox="1">
            <a:spLocks noChangeArrowheads="1"/>
          </p:cNvSpPr>
          <p:nvPr/>
        </p:nvSpPr>
        <p:spPr bwMode="auto">
          <a:xfrm>
            <a:off x="75501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4" name="Text Box 34"/>
          <p:cNvSpPr txBox="1">
            <a:spLocks noChangeArrowheads="1"/>
          </p:cNvSpPr>
          <p:nvPr/>
        </p:nvSpPr>
        <p:spPr bwMode="auto">
          <a:xfrm>
            <a:off x="6635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62357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47307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53975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8" name="Rectangle 38" descr="永恒"/>
          <p:cNvSpPr>
            <a:spLocks noChangeArrowheads="1"/>
          </p:cNvSpPr>
          <p:nvPr/>
        </p:nvSpPr>
        <p:spPr bwMode="auto">
          <a:xfrm>
            <a:off x="685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 16  21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12954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1828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2362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289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3429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4" name="Rectangle 44" descr="永恒"/>
          <p:cNvSpPr>
            <a:spLocks noChangeArrowheads="1"/>
          </p:cNvSpPr>
          <p:nvPr/>
        </p:nvSpPr>
        <p:spPr bwMode="auto">
          <a:xfrm>
            <a:off x="4810125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08  16  21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>
            <a:off x="53435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>
            <a:off x="5876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>
            <a:off x="6410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70199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49" name="Line 49"/>
          <p:cNvSpPr>
            <a:spLocks noChangeShapeType="1"/>
          </p:cNvSpPr>
          <p:nvPr/>
        </p:nvSpPr>
        <p:spPr bwMode="auto">
          <a:xfrm>
            <a:off x="7553325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1" name="Text Box 50"/>
          <p:cNvSpPr txBox="1">
            <a:spLocks noChangeArrowheads="1"/>
          </p:cNvSpPr>
          <p:nvPr/>
        </p:nvSpPr>
        <p:spPr bwMode="auto">
          <a:xfrm>
            <a:off x="4733925" y="5068888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3232" name="Text Box 51"/>
          <p:cNvSpPr txBox="1">
            <a:spLocks noChangeArrowheads="1"/>
          </p:cNvSpPr>
          <p:nvPr/>
        </p:nvSpPr>
        <p:spPr bwMode="auto">
          <a:xfrm>
            <a:off x="838200" y="5054600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3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4852" name="AutoShape 52"/>
          <p:cNvSpPr>
            <a:spLocks noChangeArrowheads="1"/>
          </p:cNvSpPr>
          <p:nvPr/>
        </p:nvSpPr>
        <p:spPr bwMode="auto">
          <a:xfrm>
            <a:off x="1524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3" name="Line 53"/>
          <p:cNvSpPr>
            <a:spLocks noChangeShapeType="1"/>
          </p:cNvSpPr>
          <p:nvPr/>
        </p:nvSpPr>
        <p:spPr bwMode="auto">
          <a:xfrm flipV="1">
            <a:off x="20574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4" name="Line 54"/>
          <p:cNvSpPr>
            <a:spLocks noChangeShapeType="1"/>
          </p:cNvSpPr>
          <p:nvPr/>
        </p:nvSpPr>
        <p:spPr bwMode="auto">
          <a:xfrm flipH="1">
            <a:off x="19050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5" name="Freeform 55"/>
          <p:cNvSpPr>
            <a:spLocks/>
          </p:cNvSpPr>
          <p:nvPr/>
        </p:nvSpPr>
        <p:spPr bwMode="auto">
          <a:xfrm>
            <a:off x="609600" y="1066800"/>
            <a:ext cx="3403600" cy="2933700"/>
          </a:xfrm>
          <a:custGeom>
            <a:avLst/>
            <a:gdLst>
              <a:gd name="T0" fmla="*/ 896 w 2144"/>
              <a:gd name="T1" fmla="*/ 192 h 1848"/>
              <a:gd name="T2" fmla="*/ 128 w 2144"/>
              <a:gd name="T3" fmla="*/ 1200 h 1848"/>
              <a:gd name="T4" fmla="*/ 128 w 2144"/>
              <a:gd name="T5" fmla="*/ 1680 h 1848"/>
              <a:gd name="T6" fmla="*/ 464 w 2144"/>
              <a:gd name="T7" fmla="*/ 1824 h 1848"/>
              <a:gd name="T8" fmla="*/ 704 w 2144"/>
              <a:gd name="T9" fmla="*/ 1536 h 1848"/>
              <a:gd name="T10" fmla="*/ 800 w 2144"/>
              <a:gd name="T11" fmla="*/ 1344 h 1848"/>
              <a:gd name="T12" fmla="*/ 848 w 2144"/>
              <a:gd name="T13" fmla="*/ 1296 h 1848"/>
              <a:gd name="T14" fmla="*/ 896 w 2144"/>
              <a:gd name="T15" fmla="*/ 1248 h 1848"/>
              <a:gd name="T16" fmla="*/ 992 w 2144"/>
              <a:gd name="T17" fmla="*/ 1200 h 1848"/>
              <a:gd name="T18" fmla="*/ 1280 w 2144"/>
              <a:gd name="T19" fmla="*/ 1152 h 1848"/>
              <a:gd name="T20" fmla="*/ 1712 w 2144"/>
              <a:gd name="T21" fmla="*/ 1248 h 1848"/>
              <a:gd name="T22" fmla="*/ 2000 w 2144"/>
              <a:gd name="T23" fmla="*/ 1200 h 1848"/>
              <a:gd name="T24" fmla="*/ 2144 w 2144"/>
              <a:gd name="T25" fmla="*/ 864 h 1848"/>
              <a:gd name="T26" fmla="*/ 2000 w 2144"/>
              <a:gd name="T27" fmla="*/ 480 h 1848"/>
              <a:gd name="T28" fmla="*/ 1472 w 2144"/>
              <a:gd name="T29" fmla="*/ 96 h 1848"/>
              <a:gd name="T30" fmla="*/ 1088 w 2144"/>
              <a:gd name="T31" fmla="*/ 48 h 1848"/>
              <a:gd name="T32" fmla="*/ 896 w 2144"/>
              <a:gd name="T33" fmla="*/ 192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4" h="1848">
                <a:moveTo>
                  <a:pt x="896" y="192"/>
                </a:moveTo>
                <a:cubicBezTo>
                  <a:pt x="736" y="384"/>
                  <a:pt x="256" y="952"/>
                  <a:pt x="128" y="1200"/>
                </a:cubicBezTo>
                <a:cubicBezTo>
                  <a:pt x="0" y="1448"/>
                  <a:pt x="72" y="1576"/>
                  <a:pt x="128" y="1680"/>
                </a:cubicBezTo>
                <a:cubicBezTo>
                  <a:pt x="184" y="1784"/>
                  <a:pt x="368" y="1848"/>
                  <a:pt x="464" y="1824"/>
                </a:cubicBezTo>
                <a:cubicBezTo>
                  <a:pt x="560" y="1800"/>
                  <a:pt x="648" y="1616"/>
                  <a:pt x="704" y="1536"/>
                </a:cubicBezTo>
                <a:cubicBezTo>
                  <a:pt x="760" y="1456"/>
                  <a:pt x="776" y="1384"/>
                  <a:pt x="800" y="1344"/>
                </a:cubicBezTo>
                <a:cubicBezTo>
                  <a:pt x="824" y="1304"/>
                  <a:pt x="832" y="1312"/>
                  <a:pt x="848" y="1296"/>
                </a:cubicBezTo>
                <a:cubicBezTo>
                  <a:pt x="864" y="1280"/>
                  <a:pt x="872" y="1264"/>
                  <a:pt x="896" y="1248"/>
                </a:cubicBezTo>
                <a:cubicBezTo>
                  <a:pt x="920" y="1232"/>
                  <a:pt x="928" y="1216"/>
                  <a:pt x="992" y="1200"/>
                </a:cubicBezTo>
                <a:cubicBezTo>
                  <a:pt x="1056" y="1184"/>
                  <a:pt x="1160" y="1144"/>
                  <a:pt x="1280" y="1152"/>
                </a:cubicBezTo>
                <a:cubicBezTo>
                  <a:pt x="1400" y="1160"/>
                  <a:pt x="1592" y="1240"/>
                  <a:pt x="1712" y="1248"/>
                </a:cubicBezTo>
                <a:cubicBezTo>
                  <a:pt x="1832" y="1256"/>
                  <a:pt x="1928" y="1264"/>
                  <a:pt x="2000" y="1200"/>
                </a:cubicBezTo>
                <a:cubicBezTo>
                  <a:pt x="2072" y="1136"/>
                  <a:pt x="2144" y="984"/>
                  <a:pt x="2144" y="864"/>
                </a:cubicBezTo>
                <a:cubicBezTo>
                  <a:pt x="2144" y="744"/>
                  <a:pt x="2112" y="608"/>
                  <a:pt x="2000" y="480"/>
                </a:cubicBezTo>
                <a:cubicBezTo>
                  <a:pt x="1888" y="352"/>
                  <a:pt x="1624" y="168"/>
                  <a:pt x="1472" y="96"/>
                </a:cubicBezTo>
                <a:cubicBezTo>
                  <a:pt x="1320" y="24"/>
                  <a:pt x="1184" y="32"/>
                  <a:pt x="1088" y="48"/>
                </a:cubicBezTo>
                <a:cubicBezTo>
                  <a:pt x="992" y="64"/>
                  <a:pt x="1056" y="0"/>
                  <a:pt x="896" y="192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6" name="AutoShape 56"/>
          <p:cNvSpPr>
            <a:spLocks noChangeArrowheads="1"/>
          </p:cNvSpPr>
          <p:nvPr/>
        </p:nvSpPr>
        <p:spPr bwMode="auto">
          <a:xfrm>
            <a:off x="8077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7" name="Freeform 57"/>
          <p:cNvSpPr>
            <a:spLocks/>
          </p:cNvSpPr>
          <p:nvPr/>
        </p:nvSpPr>
        <p:spPr bwMode="auto">
          <a:xfrm>
            <a:off x="52197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239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1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3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4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3245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Line 4"/>
          <p:cNvSpPr>
            <a:spLocks noChangeShapeType="1"/>
          </p:cNvSpPr>
          <p:nvPr/>
        </p:nvSpPr>
        <p:spPr bwMode="auto">
          <a:xfrm flipH="1">
            <a:off x="691515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9" name="Line 5"/>
          <p:cNvSpPr>
            <a:spLocks noChangeShapeType="1"/>
          </p:cNvSpPr>
          <p:nvPr/>
        </p:nvSpPr>
        <p:spPr bwMode="auto">
          <a:xfrm>
            <a:off x="653415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0" name="Line 6"/>
          <p:cNvSpPr>
            <a:spLocks noChangeShapeType="1"/>
          </p:cNvSpPr>
          <p:nvPr/>
        </p:nvSpPr>
        <p:spPr bwMode="auto">
          <a:xfrm>
            <a:off x="584835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1" name="Line 7"/>
          <p:cNvSpPr>
            <a:spLocks noChangeShapeType="1"/>
          </p:cNvSpPr>
          <p:nvPr/>
        </p:nvSpPr>
        <p:spPr bwMode="auto">
          <a:xfrm flipH="1">
            <a:off x="508635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 flipH="1">
            <a:off x="31242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3" name="Line 9"/>
          <p:cNvSpPr>
            <a:spLocks noChangeShapeType="1"/>
          </p:cNvSpPr>
          <p:nvPr/>
        </p:nvSpPr>
        <p:spPr bwMode="auto">
          <a:xfrm>
            <a:off x="20574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4" name="Line 10"/>
          <p:cNvSpPr>
            <a:spLocks noChangeShapeType="1"/>
          </p:cNvSpPr>
          <p:nvPr/>
        </p:nvSpPr>
        <p:spPr bwMode="auto">
          <a:xfrm>
            <a:off x="28956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5" name="Line 11"/>
          <p:cNvSpPr>
            <a:spLocks noChangeShapeType="1"/>
          </p:cNvSpPr>
          <p:nvPr/>
        </p:nvSpPr>
        <p:spPr bwMode="auto">
          <a:xfrm flipH="1">
            <a:off x="12954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37" name="Oval 13"/>
          <p:cNvSpPr>
            <a:spLocks noChangeArrowheads="1"/>
          </p:cNvSpPr>
          <p:nvPr/>
        </p:nvSpPr>
        <p:spPr bwMode="auto">
          <a:xfrm>
            <a:off x="2438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38" name="Oval 14"/>
          <p:cNvSpPr>
            <a:spLocks noChangeArrowheads="1"/>
          </p:cNvSpPr>
          <p:nvPr/>
        </p:nvSpPr>
        <p:spPr bwMode="auto">
          <a:xfrm>
            <a:off x="1676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205839" name="Oval 15"/>
          <p:cNvSpPr>
            <a:spLocks noChangeArrowheads="1"/>
          </p:cNvSpPr>
          <p:nvPr/>
        </p:nvSpPr>
        <p:spPr bwMode="auto">
          <a:xfrm>
            <a:off x="914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0" name="Oval 16"/>
          <p:cNvSpPr>
            <a:spLocks noChangeArrowheads="1"/>
          </p:cNvSpPr>
          <p:nvPr/>
        </p:nvSpPr>
        <p:spPr bwMode="auto">
          <a:xfrm>
            <a:off x="3200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1" name="Oval 17"/>
          <p:cNvSpPr>
            <a:spLocks noChangeArrowheads="1"/>
          </p:cNvSpPr>
          <p:nvPr/>
        </p:nvSpPr>
        <p:spPr bwMode="auto">
          <a:xfrm>
            <a:off x="19812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2" name="Oval 18"/>
          <p:cNvSpPr>
            <a:spLocks noChangeArrowheads="1"/>
          </p:cNvSpPr>
          <p:nvPr/>
        </p:nvSpPr>
        <p:spPr bwMode="auto">
          <a:xfrm>
            <a:off x="2819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22288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>
            <a:spLocks noChangeArrowheads="1"/>
          </p:cNvSpPr>
          <p:nvPr/>
        </p:nvSpPr>
        <p:spPr bwMode="auto">
          <a:xfrm>
            <a:off x="15430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5" name="Text Box 21"/>
          <p:cNvSpPr txBox="1">
            <a:spLocks noChangeArrowheads="1"/>
          </p:cNvSpPr>
          <p:nvPr/>
        </p:nvSpPr>
        <p:spPr bwMode="auto">
          <a:xfrm>
            <a:off x="36766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6" name="Text Box 22"/>
          <p:cNvSpPr txBox="1">
            <a:spLocks noChangeArrowheads="1"/>
          </p:cNvSpPr>
          <p:nvPr/>
        </p:nvSpPr>
        <p:spPr bwMode="auto">
          <a:xfrm>
            <a:off x="8382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7" name="Text Box 23"/>
          <p:cNvSpPr txBox="1">
            <a:spLocks noChangeArrowheads="1"/>
          </p:cNvSpPr>
          <p:nvPr/>
        </p:nvSpPr>
        <p:spPr bwMode="auto">
          <a:xfrm>
            <a:off x="22098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8" name="Text Box 24"/>
          <p:cNvSpPr txBox="1">
            <a:spLocks noChangeArrowheads="1"/>
          </p:cNvSpPr>
          <p:nvPr/>
        </p:nvSpPr>
        <p:spPr bwMode="auto">
          <a:xfrm>
            <a:off x="27622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9" name="AutoShape 25"/>
          <p:cNvSpPr>
            <a:spLocks noChangeArrowheads="1"/>
          </p:cNvSpPr>
          <p:nvPr/>
        </p:nvSpPr>
        <p:spPr bwMode="auto">
          <a:xfrm>
            <a:off x="4038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50" name="Oval 26"/>
          <p:cNvSpPr>
            <a:spLocks noChangeArrowheads="1"/>
          </p:cNvSpPr>
          <p:nvPr/>
        </p:nvSpPr>
        <p:spPr bwMode="auto">
          <a:xfrm>
            <a:off x="615315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1" name="Oval 27"/>
          <p:cNvSpPr>
            <a:spLocks noChangeArrowheads="1"/>
          </p:cNvSpPr>
          <p:nvPr/>
        </p:nvSpPr>
        <p:spPr bwMode="auto">
          <a:xfrm>
            <a:off x="546735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2" name="Oval 28"/>
          <p:cNvSpPr>
            <a:spLocks noChangeArrowheads="1"/>
          </p:cNvSpPr>
          <p:nvPr/>
        </p:nvSpPr>
        <p:spPr bwMode="auto">
          <a:xfrm>
            <a:off x="4705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3" name="Oval 29"/>
          <p:cNvSpPr>
            <a:spLocks noChangeArrowheads="1"/>
          </p:cNvSpPr>
          <p:nvPr/>
        </p:nvSpPr>
        <p:spPr bwMode="auto">
          <a:xfrm>
            <a:off x="57721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4" name="Oval 30"/>
          <p:cNvSpPr>
            <a:spLocks noChangeArrowheads="1"/>
          </p:cNvSpPr>
          <p:nvPr/>
        </p:nvSpPr>
        <p:spPr bwMode="auto">
          <a:xfrm>
            <a:off x="691515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00FFFF"/>
              </a:solidFill>
              <a:effectDag name="">
                <a:cont type="tree" name="">
                  <a:effect ref="fillLine"/>
                  <a:outerShdw dist="38100" dir="13500000" algn="br">
                    <a:srgbClr val="55FFFF"/>
                  </a:outerShdw>
                </a:cont>
                <a:cont type="tree" name="">
                  <a:effect ref="fillLine"/>
                  <a:outerShdw dist="38100" dir="2700000" algn="tl">
                    <a:srgbClr val="00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5" name="Oval 31"/>
          <p:cNvSpPr>
            <a:spLocks noChangeArrowheads="1"/>
          </p:cNvSpPr>
          <p:nvPr/>
        </p:nvSpPr>
        <p:spPr bwMode="auto">
          <a:xfrm>
            <a:off x="661035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6" name="Text Box 32"/>
          <p:cNvSpPr txBox="1">
            <a:spLocks noChangeArrowheads="1"/>
          </p:cNvSpPr>
          <p:nvPr/>
        </p:nvSpPr>
        <p:spPr bwMode="auto">
          <a:xfrm>
            <a:off x="601980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7" name="Text Box 33"/>
          <p:cNvSpPr txBox="1">
            <a:spLocks noChangeArrowheads="1"/>
          </p:cNvSpPr>
          <p:nvPr/>
        </p:nvSpPr>
        <p:spPr bwMode="auto">
          <a:xfrm>
            <a:off x="739140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Text Box 34"/>
          <p:cNvSpPr txBox="1">
            <a:spLocks noChangeArrowheads="1"/>
          </p:cNvSpPr>
          <p:nvPr/>
        </p:nvSpPr>
        <p:spPr bwMode="auto">
          <a:xfrm>
            <a:off x="6477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9" name="Text Box 35"/>
          <p:cNvSpPr txBox="1">
            <a:spLocks noChangeArrowheads="1"/>
          </p:cNvSpPr>
          <p:nvPr/>
        </p:nvSpPr>
        <p:spPr bwMode="auto">
          <a:xfrm>
            <a:off x="60769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0" name="Text Box 36"/>
          <p:cNvSpPr txBox="1">
            <a:spLocks noChangeArrowheads="1"/>
          </p:cNvSpPr>
          <p:nvPr/>
        </p:nvSpPr>
        <p:spPr bwMode="auto">
          <a:xfrm>
            <a:off x="45720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1" name="Text Box 37"/>
          <p:cNvSpPr txBox="1">
            <a:spLocks noChangeArrowheads="1"/>
          </p:cNvSpPr>
          <p:nvPr/>
        </p:nvSpPr>
        <p:spPr bwMode="auto">
          <a:xfrm>
            <a:off x="523875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2" name="Rectangle 38" descr="永恒"/>
          <p:cNvSpPr>
            <a:spLocks noChangeArrowheads="1"/>
          </p:cNvSpPr>
          <p:nvPr/>
        </p:nvSpPr>
        <p:spPr bwMode="auto">
          <a:xfrm>
            <a:off x="685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>
            <a:off x="121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4" name="Line 40"/>
          <p:cNvSpPr>
            <a:spLocks noChangeShapeType="1"/>
          </p:cNvSpPr>
          <p:nvPr/>
        </p:nvSpPr>
        <p:spPr bwMode="auto">
          <a:xfrm>
            <a:off x="175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2286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6" name="Line 42"/>
          <p:cNvSpPr>
            <a:spLocks noChangeShapeType="1"/>
          </p:cNvSpPr>
          <p:nvPr/>
        </p:nvSpPr>
        <p:spPr bwMode="auto">
          <a:xfrm>
            <a:off x="289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7" name="Line 43"/>
          <p:cNvSpPr>
            <a:spLocks noChangeShapeType="1"/>
          </p:cNvSpPr>
          <p:nvPr/>
        </p:nvSpPr>
        <p:spPr bwMode="auto">
          <a:xfrm>
            <a:off x="3429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68" name="Rectangle 44" descr="永恒"/>
          <p:cNvSpPr>
            <a:spLocks noChangeArrowheads="1"/>
          </p:cNvSpPr>
          <p:nvPr/>
        </p:nvSpPr>
        <p:spPr bwMode="auto">
          <a:xfrm>
            <a:off x="5105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08  16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>
            <a:off x="5638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>
            <a:off x="6172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>
            <a:off x="670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>
            <a:off x="7315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>
            <a:off x="7848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55" name="Text Box 50"/>
          <p:cNvSpPr txBox="1">
            <a:spLocks noChangeArrowheads="1"/>
          </p:cNvSpPr>
          <p:nvPr/>
        </p:nvSpPr>
        <p:spPr bwMode="auto">
          <a:xfrm>
            <a:off x="5029200" y="5068888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4256" name="Text Box 51"/>
          <p:cNvSpPr txBox="1">
            <a:spLocks noChangeArrowheads="1"/>
          </p:cNvSpPr>
          <p:nvPr/>
        </p:nvSpPr>
        <p:spPr bwMode="auto">
          <a:xfrm>
            <a:off x="838200" y="5054600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5876" name="AutoShape 52"/>
          <p:cNvSpPr>
            <a:spLocks noChangeArrowheads="1"/>
          </p:cNvSpPr>
          <p:nvPr/>
        </p:nvSpPr>
        <p:spPr bwMode="auto">
          <a:xfrm>
            <a:off x="228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flipH="1" flipV="1">
            <a:off x="3124200" y="18288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>
            <a:off x="3276600" y="1752600"/>
            <a:ext cx="22860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79" name="AutoShape 55"/>
          <p:cNvSpPr>
            <a:spLocks noChangeArrowheads="1"/>
          </p:cNvSpPr>
          <p:nvPr/>
        </p:nvSpPr>
        <p:spPr bwMode="auto">
          <a:xfrm>
            <a:off x="79248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1333500" y="1028700"/>
            <a:ext cx="2781300" cy="2044700"/>
          </a:xfrm>
          <a:custGeom>
            <a:avLst/>
            <a:gdLst>
              <a:gd name="T0" fmla="*/ 496 w 1752"/>
              <a:gd name="T1" fmla="*/ 216 h 1288"/>
              <a:gd name="T2" fmla="*/ 64 w 1752"/>
              <a:gd name="T3" fmla="*/ 744 h 1288"/>
              <a:gd name="T4" fmla="*/ 112 w 1752"/>
              <a:gd name="T5" fmla="*/ 1128 h 1288"/>
              <a:gd name="T6" fmla="*/ 352 w 1752"/>
              <a:gd name="T7" fmla="*/ 1272 h 1288"/>
              <a:gd name="T8" fmla="*/ 1504 w 1752"/>
              <a:gd name="T9" fmla="*/ 1224 h 1288"/>
              <a:gd name="T10" fmla="*/ 1744 w 1752"/>
              <a:gd name="T11" fmla="*/ 936 h 1288"/>
              <a:gd name="T12" fmla="*/ 1456 w 1752"/>
              <a:gd name="T13" fmla="*/ 408 h 1288"/>
              <a:gd name="T14" fmla="*/ 1024 w 1752"/>
              <a:gd name="T15" fmla="*/ 72 h 1288"/>
              <a:gd name="T16" fmla="*/ 736 w 1752"/>
              <a:gd name="T17" fmla="*/ 24 h 1288"/>
              <a:gd name="T18" fmla="*/ 496 w 1752"/>
              <a:gd name="T19" fmla="*/ 216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2" h="1288">
                <a:moveTo>
                  <a:pt x="496" y="216"/>
                </a:moveTo>
                <a:cubicBezTo>
                  <a:pt x="384" y="336"/>
                  <a:pt x="128" y="592"/>
                  <a:pt x="64" y="744"/>
                </a:cubicBezTo>
                <a:cubicBezTo>
                  <a:pt x="0" y="896"/>
                  <a:pt x="64" y="1040"/>
                  <a:pt x="112" y="1128"/>
                </a:cubicBezTo>
                <a:cubicBezTo>
                  <a:pt x="160" y="1216"/>
                  <a:pt x="120" y="1256"/>
                  <a:pt x="352" y="1272"/>
                </a:cubicBezTo>
                <a:cubicBezTo>
                  <a:pt x="584" y="1288"/>
                  <a:pt x="1272" y="1280"/>
                  <a:pt x="1504" y="1224"/>
                </a:cubicBezTo>
                <a:cubicBezTo>
                  <a:pt x="1736" y="1168"/>
                  <a:pt x="1752" y="1072"/>
                  <a:pt x="1744" y="936"/>
                </a:cubicBezTo>
                <a:cubicBezTo>
                  <a:pt x="1736" y="800"/>
                  <a:pt x="1576" y="552"/>
                  <a:pt x="1456" y="408"/>
                </a:cubicBezTo>
                <a:cubicBezTo>
                  <a:pt x="1336" y="264"/>
                  <a:pt x="1144" y="136"/>
                  <a:pt x="1024" y="72"/>
                </a:cubicBezTo>
                <a:cubicBezTo>
                  <a:pt x="904" y="8"/>
                  <a:pt x="824" y="0"/>
                  <a:pt x="736" y="24"/>
                </a:cubicBezTo>
                <a:cubicBezTo>
                  <a:pt x="648" y="48"/>
                  <a:pt x="608" y="96"/>
                  <a:pt x="496" y="216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81" name="Freeform 57"/>
          <p:cNvSpPr>
            <a:spLocks/>
          </p:cNvSpPr>
          <p:nvPr/>
        </p:nvSpPr>
        <p:spPr bwMode="auto">
          <a:xfrm>
            <a:off x="498475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263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6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7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426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7391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70104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4" name="Line 6"/>
          <p:cNvSpPr>
            <a:spLocks noChangeShapeType="1"/>
          </p:cNvSpPr>
          <p:nvPr/>
        </p:nvSpPr>
        <p:spPr bwMode="auto">
          <a:xfrm>
            <a:off x="6324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 flipH="1">
            <a:off x="5562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6" name="Line 8"/>
          <p:cNvSpPr>
            <a:spLocks noChangeShapeType="1"/>
          </p:cNvSpPr>
          <p:nvPr/>
        </p:nvSpPr>
        <p:spPr bwMode="auto">
          <a:xfrm flipH="1">
            <a:off x="3200400" y="2743200"/>
            <a:ext cx="228600" cy="5334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7" name="Line 9"/>
          <p:cNvSpPr>
            <a:spLocks noChangeShapeType="1"/>
          </p:cNvSpPr>
          <p:nvPr/>
        </p:nvSpPr>
        <p:spPr bwMode="auto">
          <a:xfrm>
            <a:off x="2133600" y="2743200"/>
            <a:ext cx="152400" cy="4572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8" name="Line 10"/>
          <p:cNvSpPr>
            <a:spLocks noChangeShapeType="1"/>
          </p:cNvSpPr>
          <p:nvPr/>
        </p:nvSpPr>
        <p:spPr bwMode="auto">
          <a:xfrm>
            <a:off x="2971800" y="1828800"/>
            <a:ext cx="609600" cy="762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59" name="Line 11"/>
          <p:cNvSpPr>
            <a:spLocks noChangeShapeType="1"/>
          </p:cNvSpPr>
          <p:nvPr/>
        </p:nvSpPr>
        <p:spPr bwMode="auto">
          <a:xfrm flipH="1">
            <a:off x="1371600" y="1828800"/>
            <a:ext cx="1219200" cy="15240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2514600" y="14478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chemeClr val="accent1"/>
              </a:solidFill>
              <a:effectDag name="">
                <a:cont type="tree" name="">
                  <a:effect ref="fillLine"/>
                  <a:outerShdw dist="38100" dir="13500000" algn="br">
                    <a:srgbClr val="55FFD3"/>
                  </a:outerShdw>
                </a:cont>
                <a:cont type="tree" name="">
                  <a:effect ref="fillLine"/>
                  <a:outerShdw dist="38100" dir="2700000" algn="tl">
                    <a:srgbClr val="008864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1752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</a:p>
        </p:txBody>
      </p:sp>
      <p:sp>
        <p:nvSpPr>
          <p:cNvPr id="206863" name="Oval 15"/>
          <p:cNvSpPr>
            <a:spLocks noChangeArrowheads="1"/>
          </p:cNvSpPr>
          <p:nvPr/>
        </p:nvSpPr>
        <p:spPr bwMode="auto">
          <a:xfrm>
            <a:off x="990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4" name="Oval 16"/>
          <p:cNvSpPr>
            <a:spLocks noChangeArrowheads="1"/>
          </p:cNvSpPr>
          <p:nvPr/>
        </p:nvSpPr>
        <p:spPr bwMode="auto">
          <a:xfrm>
            <a:off x="3276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5" name="Oval 17"/>
          <p:cNvSpPr>
            <a:spLocks noChangeArrowheads="1"/>
          </p:cNvSpPr>
          <p:nvPr/>
        </p:nvSpPr>
        <p:spPr bwMode="auto">
          <a:xfrm>
            <a:off x="2057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6" name="Oval 18"/>
          <p:cNvSpPr>
            <a:spLocks noChangeArrowheads="1"/>
          </p:cNvSpPr>
          <p:nvPr/>
        </p:nvSpPr>
        <p:spPr bwMode="auto">
          <a:xfrm>
            <a:off x="2895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2305050" y="11318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8" name="Text Box 20"/>
          <p:cNvSpPr txBox="1">
            <a:spLocks noChangeArrowheads="1"/>
          </p:cNvSpPr>
          <p:nvPr/>
        </p:nvSpPr>
        <p:spPr bwMode="auto">
          <a:xfrm>
            <a:off x="1619250" y="1879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3752850" y="2032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9144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28600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2838450" y="2808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3" name="AutoShape 25"/>
          <p:cNvSpPr>
            <a:spLocks noChangeArrowheads="1"/>
          </p:cNvSpPr>
          <p:nvPr/>
        </p:nvSpPr>
        <p:spPr bwMode="auto">
          <a:xfrm>
            <a:off x="42672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74" name="Oval 26"/>
          <p:cNvSpPr>
            <a:spLocks noChangeArrowheads="1"/>
          </p:cNvSpPr>
          <p:nvPr/>
        </p:nvSpPr>
        <p:spPr bwMode="auto">
          <a:xfrm>
            <a:off x="6629400" y="14478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Oval 27"/>
          <p:cNvSpPr>
            <a:spLocks noChangeArrowheads="1"/>
          </p:cNvSpPr>
          <p:nvPr/>
        </p:nvSpPr>
        <p:spPr bwMode="auto">
          <a:xfrm>
            <a:off x="59436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kumimoji="1" lang="en-US" altLang="zh-CN" sz="2400" b="0">
              <a:solidFill>
                <a:srgbClr val="CCECFF"/>
              </a:solidFill>
              <a:effectDag name="">
                <a:cont type="tree" name="">
                  <a:effect ref="fillLine"/>
                  <a:outerShdw dist="38100" dir="13500000" algn="br">
                    <a:srgbClr val="DDF3FF"/>
                  </a:outerShdw>
                </a:cont>
                <a:cont type="tree" name="">
                  <a:effect ref="fillLine"/>
                  <a:outerShdw dist="38100" dir="2700000" algn="tl">
                    <a:srgbClr val="7A8D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6" name="Oval 28"/>
          <p:cNvSpPr>
            <a:spLocks noChangeArrowheads="1"/>
          </p:cNvSpPr>
          <p:nvPr/>
        </p:nvSpPr>
        <p:spPr bwMode="auto">
          <a:xfrm>
            <a:off x="5181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7" name="Oval 29"/>
          <p:cNvSpPr>
            <a:spLocks noChangeArrowheads="1"/>
          </p:cNvSpPr>
          <p:nvPr/>
        </p:nvSpPr>
        <p:spPr bwMode="auto">
          <a:xfrm>
            <a:off x="62484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8" name="Oval 30"/>
          <p:cNvSpPr>
            <a:spLocks noChangeArrowheads="1"/>
          </p:cNvSpPr>
          <p:nvPr/>
        </p:nvSpPr>
        <p:spPr bwMode="auto">
          <a:xfrm>
            <a:off x="7391400" y="22860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9" name="Oval 31"/>
          <p:cNvSpPr>
            <a:spLocks noChangeArrowheads="1"/>
          </p:cNvSpPr>
          <p:nvPr/>
        </p:nvSpPr>
        <p:spPr bwMode="auto">
          <a:xfrm>
            <a:off x="7086600" y="3200400"/>
            <a:ext cx="533400" cy="533400"/>
          </a:xfrm>
          <a:prstGeom prst="ellipse">
            <a:avLst/>
          </a:prstGeom>
          <a:gradFill rotWithShape="0">
            <a:gsLst>
              <a:gs pos="0">
                <a:srgbClr val="FFFFCC"/>
              </a:gs>
              <a:gs pos="100000">
                <a:srgbClr val="FFFF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0" name="Text Box 32"/>
          <p:cNvSpPr txBox="1">
            <a:spLocks noChangeArrowheads="1"/>
          </p:cNvSpPr>
          <p:nvPr/>
        </p:nvSpPr>
        <p:spPr bwMode="auto">
          <a:xfrm>
            <a:off x="6496050" y="1117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1" name="Text Box 33"/>
          <p:cNvSpPr txBox="1">
            <a:spLocks noChangeArrowheads="1"/>
          </p:cNvSpPr>
          <p:nvPr/>
        </p:nvSpPr>
        <p:spPr bwMode="auto">
          <a:xfrm>
            <a:off x="7867650" y="2108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2" name="Text Box 34"/>
          <p:cNvSpPr txBox="1">
            <a:spLocks noChangeArrowheads="1"/>
          </p:cNvSpPr>
          <p:nvPr/>
        </p:nvSpPr>
        <p:spPr bwMode="auto">
          <a:xfrm>
            <a:off x="6953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3" name="Text Box 35"/>
          <p:cNvSpPr txBox="1">
            <a:spLocks noChangeArrowheads="1"/>
          </p:cNvSpPr>
          <p:nvPr/>
        </p:nvSpPr>
        <p:spPr bwMode="auto">
          <a:xfrm>
            <a:off x="655320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4" name="Text Box 36"/>
          <p:cNvSpPr txBox="1">
            <a:spLocks noChangeArrowheads="1"/>
          </p:cNvSpPr>
          <p:nvPr/>
        </p:nvSpPr>
        <p:spPr bwMode="auto">
          <a:xfrm>
            <a:off x="5048250" y="2870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5" name="Text Box 37"/>
          <p:cNvSpPr txBox="1">
            <a:spLocks noChangeArrowheads="1"/>
          </p:cNvSpPr>
          <p:nvPr/>
        </p:nvSpPr>
        <p:spPr bwMode="auto">
          <a:xfrm>
            <a:off x="5715000" y="1970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4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6" name="Rectangle 38" descr="永恒"/>
          <p:cNvSpPr>
            <a:spLocks noChangeArrowheads="1"/>
          </p:cNvSpPr>
          <p:nvPr/>
        </p:nvSpPr>
        <p:spPr bwMode="auto">
          <a:xfrm>
            <a:off x="6858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16  08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  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>
            <a:off x="1219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8" name="Line 40"/>
          <p:cNvSpPr>
            <a:spLocks noChangeShapeType="1"/>
          </p:cNvSpPr>
          <p:nvPr/>
        </p:nvSpPr>
        <p:spPr bwMode="auto">
          <a:xfrm>
            <a:off x="1752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89" name="Line 41"/>
          <p:cNvSpPr>
            <a:spLocks noChangeShapeType="1"/>
          </p:cNvSpPr>
          <p:nvPr/>
        </p:nvSpPr>
        <p:spPr bwMode="auto">
          <a:xfrm>
            <a:off x="2286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0" name="Line 42"/>
          <p:cNvSpPr>
            <a:spLocks noChangeShapeType="1"/>
          </p:cNvSpPr>
          <p:nvPr/>
        </p:nvSpPr>
        <p:spPr bwMode="auto">
          <a:xfrm>
            <a:off x="289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1" name="Line 43"/>
          <p:cNvSpPr>
            <a:spLocks noChangeShapeType="1"/>
          </p:cNvSpPr>
          <p:nvPr/>
        </p:nvSpPr>
        <p:spPr bwMode="auto">
          <a:xfrm>
            <a:off x="34290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2" name="Rectangle 44" descr="永恒"/>
          <p:cNvSpPr>
            <a:spLocks noChangeArrowheads="1"/>
          </p:cNvSpPr>
          <p:nvPr/>
        </p:nvSpPr>
        <p:spPr bwMode="auto">
          <a:xfrm>
            <a:off x="5105400" y="4343400"/>
            <a:ext cx="3276600" cy="5334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08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 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25*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  <a:r>
              <a:rPr kumimoji="1"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r>
            <a:endParaRPr kumimoji="1" lang="en-US" altLang="zh-CN" sz="2400" b="0">
              <a:solidFill>
                <a:srgbClr val="FFFFCC"/>
              </a:solidFill>
              <a:effectDag name="">
                <a:cont type="tree" name="">
                  <a:effect ref="fillLine"/>
                  <a:outerShdw dist="38100" dir="13500000" algn="br">
                    <a:srgbClr val="FFFFDD"/>
                  </a:outerShdw>
                </a:cont>
                <a:cont type="tree" name="">
                  <a:effect ref="fillLine"/>
                  <a:outerShdw dist="38100" dir="2700000" algn="tl">
                    <a:srgbClr val="99987A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>
            <a:off x="56388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>
            <a:off x="6172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>
            <a:off x="6705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>
            <a:off x="73152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>
            <a:off x="7848600" y="4343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79" name="Text Box 50"/>
          <p:cNvSpPr txBox="1">
            <a:spLocks noChangeArrowheads="1"/>
          </p:cNvSpPr>
          <p:nvPr/>
        </p:nvSpPr>
        <p:spPr bwMode="auto">
          <a:xfrm>
            <a:off x="5029200" y="5068888"/>
            <a:ext cx="324961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交换 </a:t>
            </a:r>
            <a:r>
              <a:rPr kumimoji="1" lang="en-US" altLang="en-US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号对象就位</a:t>
            </a:r>
          </a:p>
        </p:txBody>
      </p:sp>
      <p:sp>
        <p:nvSpPr>
          <p:cNvPr id="95280" name="Text Box 51"/>
          <p:cNvSpPr txBox="1">
            <a:spLocks noChangeArrowheads="1"/>
          </p:cNvSpPr>
          <p:nvPr/>
        </p:nvSpPr>
        <p:spPr bwMode="auto">
          <a:xfrm>
            <a:off x="838200" y="5054600"/>
            <a:ext cx="29178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从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号到 </a:t>
            </a:r>
            <a:r>
              <a:rPr kumimoji="1" lang="en-US" altLang="zh-CN" sz="260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号 重新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  <a:ea typeface="仿宋_GB2312" pitchFamily="49" charset="-122"/>
              </a:rPr>
              <a:t>调整为最大堆</a:t>
            </a:r>
          </a:p>
        </p:txBody>
      </p:sp>
      <p:sp>
        <p:nvSpPr>
          <p:cNvPr id="206900" name="AutoShape 52"/>
          <p:cNvSpPr>
            <a:spLocks noChangeArrowheads="1"/>
          </p:cNvSpPr>
          <p:nvPr/>
        </p:nvSpPr>
        <p:spPr bwMode="auto">
          <a:xfrm>
            <a:off x="228600" y="2362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flipV="1">
            <a:off x="2133600" y="18288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flipH="1">
            <a:off x="2057400" y="1752600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3" name="Freeform 55"/>
          <p:cNvSpPr>
            <a:spLocks/>
          </p:cNvSpPr>
          <p:nvPr/>
        </p:nvSpPr>
        <p:spPr bwMode="auto">
          <a:xfrm>
            <a:off x="1295400" y="1003300"/>
            <a:ext cx="1981200" cy="2222500"/>
          </a:xfrm>
          <a:custGeom>
            <a:avLst/>
            <a:gdLst>
              <a:gd name="T0" fmla="*/ 544 w 1248"/>
              <a:gd name="T1" fmla="*/ 280 h 1400"/>
              <a:gd name="T2" fmla="*/ 64 w 1248"/>
              <a:gd name="T3" fmla="*/ 856 h 1400"/>
              <a:gd name="T4" fmla="*/ 160 w 1248"/>
              <a:gd name="T5" fmla="*/ 1192 h 1400"/>
              <a:gd name="T6" fmla="*/ 544 w 1248"/>
              <a:gd name="T7" fmla="*/ 1336 h 1400"/>
              <a:gd name="T8" fmla="*/ 976 w 1248"/>
              <a:gd name="T9" fmla="*/ 808 h 1400"/>
              <a:gd name="T10" fmla="*/ 1216 w 1248"/>
              <a:gd name="T11" fmla="*/ 424 h 1400"/>
              <a:gd name="T12" fmla="*/ 1168 w 1248"/>
              <a:gd name="T13" fmla="*/ 136 h 1400"/>
              <a:gd name="T14" fmla="*/ 976 w 1248"/>
              <a:gd name="T15" fmla="*/ 40 h 1400"/>
              <a:gd name="T16" fmla="*/ 784 w 1248"/>
              <a:gd name="T17" fmla="*/ 40 h 1400"/>
              <a:gd name="T18" fmla="*/ 544 w 1248"/>
              <a:gd name="T19" fmla="*/ 28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8" h="1400">
                <a:moveTo>
                  <a:pt x="544" y="280"/>
                </a:moveTo>
                <a:cubicBezTo>
                  <a:pt x="424" y="416"/>
                  <a:pt x="128" y="704"/>
                  <a:pt x="64" y="856"/>
                </a:cubicBezTo>
                <a:cubicBezTo>
                  <a:pt x="0" y="1008"/>
                  <a:pt x="80" y="1112"/>
                  <a:pt x="160" y="1192"/>
                </a:cubicBezTo>
                <a:cubicBezTo>
                  <a:pt x="240" y="1272"/>
                  <a:pt x="408" y="1400"/>
                  <a:pt x="544" y="1336"/>
                </a:cubicBezTo>
                <a:cubicBezTo>
                  <a:pt x="680" y="1272"/>
                  <a:pt x="864" y="960"/>
                  <a:pt x="976" y="808"/>
                </a:cubicBezTo>
                <a:cubicBezTo>
                  <a:pt x="1088" y="656"/>
                  <a:pt x="1184" y="536"/>
                  <a:pt x="1216" y="424"/>
                </a:cubicBezTo>
                <a:cubicBezTo>
                  <a:pt x="1248" y="312"/>
                  <a:pt x="1208" y="200"/>
                  <a:pt x="1168" y="136"/>
                </a:cubicBezTo>
                <a:cubicBezTo>
                  <a:pt x="1128" y="72"/>
                  <a:pt x="1040" y="56"/>
                  <a:pt x="976" y="40"/>
                </a:cubicBezTo>
                <a:cubicBezTo>
                  <a:pt x="912" y="24"/>
                  <a:pt x="856" y="0"/>
                  <a:pt x="784" y="40"/>
                </a:cubicBezTo>
                <a:cubicBezTo>
                  <a:pt x="712" y="80"/>
                  <a:pt x="664" y="144"/>
                  <a:pt x="544" y="280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904" name="Freeform 56"/>
          <p:cNvSpPr>
            <a:spLocks/>
          </p:cNvSpPr>
          <p:nvPr/>
        </p:nvSpPr>
        <p:spPr bwMode="auto">
          <a:xfrm>
            <a:off x="6311900" y="1066800"/>
            <a:ext cx="1168400" cy="1168400"/>
          </a:xfrm>
          <a:custGeom>
            <a:avLst/>
            <a:gdLst>
              <a:gd name="T0" fmla="*/ 56 w 736"/>
              <a:gd name="T1" fmla="*/ 144 h 736"/>
              <a:gd name="T2" fmla="*/ 8 w 736"/>
              <a:gd name="T3" fmla="*/ 288 h 736"/>
              <a:gd name="T4" fmla="*/ 56 w 736"/>
              <a:gd name="T5" fmla="*/ 480 h 736"/>
              <a:gd name="T6" fmla="*/ 296 w 736"/>
              <a:gd name="T7" fmla="*/ 720 h 736"/>
              <a:gd name="T8" fmla="*/ 680 w 736"/>
              <a:gd name="T9" fmla="*/ 576 h 736"/>
              <a:gd name="T10" fmla="*/ 632 w 736"/>
              <a:gd name="T11" fmla="*/ 144 h 736"/>
              <a:gd name="T12" fmla="*/ 344 w 736"/>
              <a:gd name="T13" fmla="*/ 0 h 736"/>
              <a:gd name="T14" fmla="*/ 56 w 736"/>
              <a:gd name="T15" fmla="*/ 144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6" h="736">
                <a:moveTo>
                  <a:pt x="56" y="144"/>
                </a:moveTo>
                <a:cubicBezTo>
                  <a:pt x="0" y="192"/>
                  <a:pt x="8" y="232"/>
                  <a:pt x="8" y="288"/>
                </a:cubicBezTo>
                <a:cubicBezTo>
                  <a:pt x="8" y="344"/>
                  <a:pt x="8" y="408"/>
                  <a:pt x="56" y="480"/>
                </a:cubicBezTo>
                <a:cubicBezTo>
                  <a:pt x="104" y="552"/>
                  <a:pt x="192" y="704"/>
                  <a:pt x="296" y="720"/>
                </a:cubicBezTo>
                <a:cubicBezTo>
                  <a:pt x="400" y="736"/>
                  <a:pt x="624" y="672"/>
                  <a:pt x="680" y="576"/>
                </a:cubicBezTo>
                <a:cubicBezTo>
                  <a:pt x="736" y="480"/>
                  <a:pt x="688" y="240"/>
                  <a:pt x="632" y="144"/>
                </a:cubicBezTo>
                <a:cubicBezTo>
                  <a:pt x="576" y="48"/>
                  <a:pt x="440" y="0"/>
                  <a:pt x="344" y="0"/>
                </a:cubicBezTo>
                <a:cubicBezTo>
                  <a:pt x="248" y="0"/>
                  <a:pt x="112" y="96"/>
                  <a:pt x="56" y="144"/>
                </a:cubicBez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286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8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8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8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90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9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5292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堆排序过程示例（续</a:t>
            </a:r>
            <a:r>
              <a:rPr lang="en-US" altLang="zh-CN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最大堆的建立</a:t>
            </a:r>
          </a:p>
        </p:txBody>
      </p:sp>
      <p:sp>
        <p:nvSpPr>
          <p:cNvPr id="96259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0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1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2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3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4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5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6266" name="Rectangle 16"/>
          <p:cNvSpPr>
            <a:spLocks noChangeArrowheads="1"/>
          </p:cNvSpPr>
          <p:nvPr/>
        </p:nvSpPr>
        <p:spPr bwMode="auto">
          <a:xfrm>
            <a:off x="468313" y="1077913"/>
            <a:ext cx="835342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MaxHeap&lt;T&gt;::MaxHeap (Element&lt;T&gt; arr[], int n) {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</a:t>
            </a:r>
            <a:r>
              <a:rPr kumimoji="1" lang="en-US" altLang="zh-CN" sz="26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>
                <a:solidFill>
                  <a:srgbClr val="CC0099"/>
                </a:solidFill>
                <a:latin typeface="Times New Roman" panose="02020603050405020304" pitchFamily="18" charset="0"/>
              </a:rPr>
              <a:t>构造函数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maxHeapSize = (DefaultSize &lt; n) ? n : DefaultSize;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heap = new Element&lt;T&gt;[maxHeapSize]; 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	if (heap == NULL) {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    cerr &lt;&lt; “</a:t>
            </a:r>
            <a:r>
              <a:rPr lang="zh-CN" altLang="en-US" sz="2600">
                <a:latin typeface="Times New Roman" panose="02020603050405020304" pitchFamily="18" charset="0"/>
              </a:rPr>
              <a:t>堆存储分配失败！” </a:t>
            </a:r>
            <a:r>
              <a:rPr lang="en-US" altLang="zh-CN" sz="2600">
                <a:latin typeface="Times New Roman" panose="02020603050405020304" pitchFamily="18" charset="0"/>
              </a:rPr>
              <a:t>&lt;&lt; endl;  exit(1);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for (int i = 0; i &lt; n; i++) heap[i] = arr[i];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currentSize = n;           </a:t>
            </a: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复制堆数组，建立当前大小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int i = ( currentSize-2 ) / 2; i &gt;= 0; i-- )</a:t>
            </a:r>
          </a:p>
          <a:p>
            <a:pPr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siftDown ( i, currentSize-1 );       </a:t>
            </a: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600">
                <a:solidFill>
                  <a:srgbClr val="3333CC"/>
                </a:solidFill>
                <a:latin typeface="Times New Roman" panose="02020603050405020304" pitchFamily="18" charset="0"/>
              </a:rPr>
              <a:t>建立初始最大堆</a:t>
            </a:r>
          </a:p>
          <a:p>
            <a:pPr eaLnBrk="1" hangingPunct="1">
              <a:spcBef>
                <a:spcPct val="5000"/>
              </a:spcBef>
              <a:buClrTx/>
              <a:buSzTx/>
              <a:buFontTx/>
              <a:buNone/>
            </a:pPr>
            <a:r>
              <a:rPr lang="en-US" altLang="zh-CN" sz="2600">
                <a:latin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79388" y="1125538"/>
            <a:ext cx="820896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删除堆顶</a:t>
            </a:r>
            <a:r>
              <a:rPr lang="zh-CN" altLang="en-US" sz="24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（交换堆顶与最后一个元素，并重调为堆）</a:t>
            </a:r>
            <a:endParaRPr lang="zh-CN" altLang="en-US" sz="2400" smtClean="0">
              <a:solidFill>
                <a:schemeClr val="tx2"/>
              </a:solidFill>
            </a:endParaRPr>
          </a:p>
        </p:txBody>
      </p:sp>
      <p:sp>
        <p:nvSpPr>
          <p:cNvPr id="97283" name="Rectangle 5"/>
          <p:cNvSpPr>
            <a:spLocks noChangeArrowheads="1"/>
          </p:cNvSpPr>
          <p:nvPr/>
        </p:nvSpPr>
        <p:spPr bwMode="auto">
          <a:xfrm>
            <a:off x="395288" y="1852613"/>
            <a:ext cx="8604250" cy="46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template &lt;class T&gt;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bool MaxHeap&lt;T&gt;::Remove (Element&lt;T&gt;&amp; x) { 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删除堆顶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	if ( currentSize == 0 ) {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堆空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返回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false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	     cout &lt;&lt; "Heap empty" &lt;&lt; endl;  return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}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x=heap[0];                 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带出被删的堆顶元素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Swap ( 0, currentSize-1 );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交换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heap[0]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heap[currentSize-1]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currentSize--;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(currentSize!=0)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siftDown ( 0, </a:t>
            </a:r>
            <a:r>
              <a:rPr lang="en-US" altLang="zh-CN" sz="2400">
                <a:latin typeface="Times New Roman" panose="02020603050405020304" pitchFamily="18" charset="0"/>
              </a:rPr>
              <a:t>currentSize-1</a:t>
            </a:r>
            <a:r>
              <a:rPr kumimoji="1" lang="en-US" altLang="zh-CN" sz="2400">
                <a:latin typeface="Times New Roman" panose="02020603050405020304" pitchFamily="18" charset="0"/>
              </a:rPr>
              <a:t> );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对根调整，重建最大堆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return true;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最大堆的删除</a:t>
            </a:r>
          </a:p>
        </p:txBody>
      </p:sp>
      <p:sp>
        <p:nvSpPr>
          <p:cNvPr id="97285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86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87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88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89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90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7291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950" y="2017713"/>
            <a:ext cx="8847138" cy="4114800"/>
          </a:xfrm>
        </p:spPr>
        <p:txBody>
          <a:bodyPr/>
          <a:lstStyle/>
          <a:p>
            <a:pPr>
              <a:defRPr/>
            </a:pPr>
            <a:r>
              <a:rPr lang="zh-CN" altLang="zh-CN" sz="2800" dirty="0" smtClean="0">
                <a:effectLst/>
              </a:rPr>
              <a:t>一道</a:t>
            </a:r>
            <a:r>
              <a:rPr lang="zh-CN" altLang="zh-CN" sz="2800" dirty="0">
                <a:effectLst/>
              </a:rPr>
              <a:t>看上去很吓人的算法面试题（排序、算法）</a:t>
            </a:r>
            <a:r>
              <a:rPr lang="zh-CN" altLang="zh-CN" sz="2800" dirty="0" smtClean="0">
                <a:effectLst/>
              </a:rPr>
              <a:t>：</a:t>
            </a:r>
            <a:endParaRPr lang="en-US" altLang="zh-CN" sz="2800" dirty="0" smtClean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effectLst/>
              </a:rPr>
              <a:t/>
            </a:r>
            <a:br>
              <a:rPr lang="en-US" altLang="zh-CN" sz="2800" dirty="0">
                <a:effectLst/>
              </a:rPr>
            </a:br>
            <a:r>
              <a:rPr lang="zh-CN" altLang="zh-CN" sz="2800" dirty="0">
                <a:effectLst/>
              </a:rPr>
              <a:t>如何对</a:t>
            </a:r>
            <a:r>
              <a:rPr lang="en-US" altLang="zh-CN" sz="2800" dirty="0">
                <a:effectLst/>
              </a:rPr>
              <a:t>n</a:t>
            </a:r>
            <a:r>
              <a:rPr lang="zh-CN" altLang="zh-CN" sz="2800" dirty="0">
                <a:effectLst/>
              </a:rPr>
              <a:t>个数进行排序，要求时间复杂度</a:t>
            </a:r>
            <a:r>
              <a:rPr lang="en-US" altLang="zh-CN" sz="2800" dirty="0">
                <a:effectLst/>
              </a:rPr>
              <a:t>O(n)</a:t>
            </a:r>
            <a:r>
              <a:rPr lang="zh-CN" altLang="zh-CN" sz="2800" dirty="0">
                <a:effectLst/>
              </a:rPr>
              <a:t>，空间复杂度</a:t>
            </a:r>
            <a:r>
              <a:rPr lang="en-US" altLang="zh-CN" sz="2800" dirty="0">
                <a:effectLst/>
              </a:rPr>
              <a:t>O(1)</a:t>
            </a:r>
            <a:endParaRPr lang="zh-CN" altLang="zh-CN" sz="2800" dirty="0">
              <a:effectLst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16387" name="标题 1"/>
          <p:cNvSpPr txBox="1">
            <a:spLocks/>
          </p:cNvSpPr>
          <p:nvPr/>
        </p:nvSpPr>
        <p:spPr bwMode="auto">
          <a:xfrm>
            <a:off x="0" y="312738"/>
            <a:ext cx="7793038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0" dirty="0">
                <a:solidFill>
                  <a:srgbClr val="0000CC"/>
                </a:solidFill>
                <a:ea typeface="黑体" panose="02010609060101010101" pitchFamily="49" charset="-122"/>
              </a:rPr>
              <a:t>Motivation</a:t>
            </a:r>
            <a:endParaRPr lang="zh-CN" altLang="en-US" sz="4400" b="0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pic>
        <p:nvPicPr>
          <p:cNvPr id="118788" name="Picture 4" descr="https://timgsa.baidu.com/timg?image&amp;quality=80&amp;size=b9999_10000&amp;sec=1574068257413&amp;di=cd7ff23d88b06366b7c69bb7d85d1ef4&amp;imgtype=0&amp;src=http%3A%2F%2Fc.hiphotos.baidu.com%2Fexp%2Fw%3D500%2Fsign%3Db5ad7f140c46f21fc9345e53c6256b31%2F0dd7912397dda144cf535d5db4b7d0a20df48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47837"/>
            <a:ext cx="3347864" cy="25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468313" y="1416050"/>
            <a:ext cx="84963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#include “maxheap.h”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void HeapSort (Element&lt;T&gt; L[], int n)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L[0]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L[n-1]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进行堆排序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Element&lt;T&gt; mval;</a:t>
            </a:r>
            <a:endParaRPr kumimoji="1" lang="zh-CN" altLang="en-US" sz="26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3333CC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MaxHeap&lt;T&gt; H(L, n)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将表转换为堆，建立初始最大堆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</a:t>
            </a:r>
            <a:r>
              <a:rPr kumimoji="1" lang="en-US" altLang="zh-CN" sz="2600">
                <a:latin typeface="Times New Roman" panose="02020603050405020304" pitchFamily="18" charset="0"/>
              </a:rPr>
              <a:t>for ( i = 0;  i &lt; n;  i++)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H.Remove(mval);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3333CC"/>
                </a:solidFill>
                <a:latin typeface="Times New Roman" panose="02020603050405020304" pitchFamily="18" charset="0"/>
              </a:rPr>
              <a:t>交换堆顶与最后元素，重建最大堆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8308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0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1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831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55650" y="1771650"/>
            <a:ext cx="7847013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若设堆中有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个结点，对应的</a:t>
            </a:r>
            <a:r>
              <a:rPr lang="zh-CN" altLang="en-US" sz="2600" u="sng" dirty="0" smtClean="0">
                <a:latin typeface="Times New Roman" panose="02020603050405020304" pitchFamily="18" charset="0"/>
              </a:rPr>
              <a:t>完全二叉树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的深度为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k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，则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k</a:t>
            </a:r>
            <a:r>
              <a:rPr lang="en-US" altLang="zh-CN" sz="2600" baseline="300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2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k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，在第 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层上的结点数 </a:t>
            </a:r>
            <a:r>
              <a:rPr lang="zh-CN" altLang="en-US" sz="26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 = 1, 2, …,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k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 建立初始堆的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for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循环中对每一个非终端结点调用了一次堆调整算法</a:t>
            </a:r>
            <a:r>
              <a:rPr lang="en-US" altLang="zh-CN" sz="2600" dirty="0" err="1" smtClean="0">
                <a:latin typeface="Times New Roman" panose="02020603050405020304" pitchFamily="18" charset="0"/>
              </a:rPr>
              <a:t>siftDown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( 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，因此该循环所用的计算时间为：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其中，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是层次编号，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600" baseline="300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600" i="1" baseline="300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层的最大结点数，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k-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是第 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层结点能够移动的最大距离。</a:t>
            </a:r>
          </a:p>
        </p:txBody>
      </p:sp>
      <p:sp>
        <p:nvSpPr>
          <p:cNvPr id="99332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3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4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5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6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7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99338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395288" y="1152525"/>
            <a:ext cx="8208962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时间</a:t>
            </a:r>
            <a:endParaRPr lang="zh-CN" altLang="en-US" sz="2600" smtClean="0">
              <a:solidFill>
                <a:schemeClr val="tx2"/>
              </a:solidFill>
            </a:endParaRPr>
          </a:p>
        </p:txBody>
      </p:sp>
      <p:graphicFrame>
        <p:nvGraphicFramePr>
          <p:cNvPr id="99340" name="Object 18"/>
          <p:cNvGraphicFramePr>
            <a:graphicFrameLocks noChangeAspect="1"/>
          </p:cNvGraphicFramePr>
          <p:nvPr/>
        </p:nvGraphicFramePr>
        <p:xfrm>
          <a:off x="2195513" y="4076700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6" name="公式" r:id="rId3" imgW="1040948" imgH="431613" progId="Equation.3">
                  <p:embed/>
                </p:oleObj>
              </mc:Choice>
              <mc:Fallback>
                <p:oleObj name="公式" r:id="rId3" imgW="1040948" imgH="4316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076700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684213" y="1052513"/>
            <a:ext cx="7777162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设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j 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= 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k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-</a:t>
            </a:r>
            <a:r>
              <a:rPr lang="en-US" altLang="zh-CN" sz="2600" i="1" dirty="0" err="1" smtClean="0">
                <a:latin typeface="Times New Roman" panose="02020603050405020304" pitchFamily="18" charset="0"/>
              </a:rPr>
              <a:t>i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，则有：</a:t>
            </a: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buClr>
                <a:srgbClr val="FF7C80"/>
              </a:buClr>
              <a:buSzPct val="50000"/>
              <a:buFont typeface="Wingdings" panose="05000000000000000000" pitchFamily="2" charset="2"/>
              <a:buNone/>
              <a:defRPr/>
            </a:pPr>
            <a:endParaRPr lang="zh-CN" altLang="en-US" sz="2400" dirty="0" smtClean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Clr>
                <a:srgbClr val="FF7C80"/>
              </a:buClr>
              <a:buSzPct val="50000"/>
              <a:defRPr/>
            </a:pPr>
            <a:r>
              <a:rPr lang="zh-CN" altLang="en-US" sz="2600" dirty="0" smtClean="0">
                <a:latin typeface="Times New Roman" panose="02020603050405020304" pitchFamily="18" charset="0"/>
              </a:rPr>
              <a:t>交换元素并重新调整为堆的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for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循环中调用了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-1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次</a:t>
            </a:r>
            <a:r>
              <a:rPr lang="en-US" altLang="zh-CN" sz="2600" dirty="0" err="1" smtClean="0">
                <a:latin typeface="Times New Roman" panose="02020603050405020304" pitchFamily="18" charset="0"/>
              </a:rPr>
              <a:t>siftDown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( 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算法，该循环的计算时间为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O(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 smtClean="0"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)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。因此，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堆排序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时间复杂度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为</a:t>
            </a:r>
            <a:r>
              <a:rPr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O(</a:t>
            </a:r>
            <a:r>
              <a:rPr lang="en-US" altLang="zh-CN" sz="26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log</a:t>
            </a:r>
            <a:r>
              <a:rPr lang="en-US" altLang="zh-CN" sz="2600" baseline="-25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6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 sz="2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)</a:t>
            </a:r>
            <a:r>
              <a:rPr lang="zh-CN" altLang="en-US" sz="2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0355" name="Object 5"/>
          <p:cNvGraphicFramePr>
            <a:graphicFrameLocks noChangeAspect="1"/>
          </p:cNvGraphicFramePr>
          <p:nvPr/>
        </p:nvGraphicFramePr>
        <p:xfrm>
          <a:off x="1763713" y="1557338"/>
          <a:ext cx="5761037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公式" r:id="rId3" imgW="2413000" imgH="914400" progId="Equation.3">
                  <p:embed/>
                </p:oleObj>
              </mc:Choice>
              <mc:Fallback>
                <p:oleObj name="公式" r:id="rId3" imgW="24130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557338"/>
                        <a:ext cx="5761037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57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58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759777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60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61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0362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395288" y="5157788"/>
            <a:ext cx="8208962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空间：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O(1)</a:t>
            </a:r>
          </a:p>
          <a:p>
            <a:pPr algn="just">
              <a:lnSpc>
                <a:spcPct val="105000"/>
              </a:lnSpc>
              <a:buClr>
                <a:srgbClr val="0066CC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堆排序是一种</a:t>
            </a:r>
            <a:r>
              <a:rPr lang="zh-CN" altLang="en-US" sz="280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不稳定</a:t>
            </a:r>
            <a:r>
              <a:rPr lang="zh-CN" altLang="en-US" sz="2600" smtClean="0">
                <a:latin typeface="Times New Roman" panose="02020603050405020304" pitchFamily="18" charset="0"/>
              </a:rPr>
              <a:t>的排序方法。</a:t>
            </a:r>
            <a:endParaRPr lang="zh-CN" altLang="en-US" sz="2600" smtClean="0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堆排序算法分析（续）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468313" y="1125538"/>
            <a:ext cx="83708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归并：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将两个或两个以上的有序表合并成一个新的有序表。</a:t>
            </a:r>
            <a:r>
              <a:rPr lang="zh-CN" altLang="en-US" sz="2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Merge Sort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）也是</a:t>
            </a:r>
            <a:r>
              <a:rPr lang="zh-CN" altLang="en-US" sz="26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基于</a:t>
            </a:r>
            <a:r>
              <a:rPr lang="zh-CN" altLang="en-US" sz="26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分治法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  <a:endParaRPr lang="zh-CN" altLang="en-US" sz="2600" dirty="0" smtClean="0">
              <a:latin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buClr>
                <a:srgbClr val="0066CC"/>
              </a:buClr>
              <a:defRPr/>
            </a:pP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基本思想</a:t>
            </a:r>
          </a:p>
        </p:txBody>
      </p:sp>
      <p:sp>
        <p:nvSpPr>
          <p:cNvPr id="235523" name="Rectangle 3"/>
          <p:cNvSpPr>
            <a:spLocks noRot="1" noChangeArrowheads="1"/>
          </p:cNvSpPr>
          <p:nvPr/>
        </p:nvSpPr>
        <p:spPr bwMode="auto">
          <a:xfrm>
            <a:off x="144463" y="260350"/>
            <a:ext cx="4643437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zh-CN" altLang="en-US" sz="3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归并排序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404813" y="2587625"/>
            <a:ext cx="84978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kumimoji="1" lang="zh-CN" altLang="en-US" sz="2400">
                <a:latin typeface="Times New Roman" panose="02020603050405020304" pitchFamily="18" charset="0"/>
              </a:rPr>
              <a:t>待排序的元素序列</a:t>
            </a: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</a:rPr>
              <a:t>划分</a:t>
            </a:r>
            <a:r>
              <a:rPr kumimoji="1" lang="zh-CN" altLang="en-US" sz="2400">
                <a:latin typeface="Times New Roman" panose="02020603050405020304" pitchFamily="18" charset="0"/>
              </a:rPr>
              <a:t>为两个长度大致相等的子序列；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>
                <a:latin typeface="Times New Roman" panose="02020603050405020304" pitchFamily="18" charset="0"/>
              </a:rPr>
              <a:t>分别对每个子序列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递归</a:t>
            </a:r>
            <a:r>
              <a:rPr kumimoji="1" lang="zh-CN" altLang="en-US" sz="2400">
                <a:latin typeface="Times New Roman" panose="02020603050405020304" pitchFamily="18" charset="0"/>
              </a:rPr>
              <a:t>排序；</a:t>
            </a:r>
          </a:p>
          <a:p>
            <a:pPr lvl="1">
              <a:lnSpc>
                <a:spcPct val="105000"/>
              </a:lnSpc>
              <a:spcBef>
                <a:spcPct val="300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u"/>
            </a:pP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最后将两个排好序的子序列</a:t>
            </a:r>
            <a:r>
              <a:rPr kumimoji="1" lang="zh-CN" altLang="en-US" sz="24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成一个有序序列，即归并过程（称为</a:t>
            </a:r>
            <a:r>
              <a:rPr kumimoji="1" lang="zh-CN" altLang="en-US" sz="240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两路归并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2-way merging</a:t>
            </a:r>
            <a:r>
              <a: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8" y="4338638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62463"/>
            <a:ext cx="3984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2" descr="http://ts4.mm.bing.net/th?id=HN.608022753555187693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1913"/>
            <a:ext cx="7921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本框 1"/>
          <p:cNvSpPr txBox="1">
            <a:spLocks noChangeArrowheads="1"/>
          </p:cNvSpPr>
          <p:nvPr/>
        </p:nvSpPr>
        <p:spPr bwMode="auto">
          <a:xfrm>
            <a:off x="7235825" y="620713"/>
            <a:ext cx="1223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tx2"/>
                </a:solidFill>
                <a:ea typeface="仿宋_GB2312" pitchFamily="49" charset="-122"/>
              </a:rPr>
              <a:t>第一章线性表的归并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684213" y="1773238"/>
            <a:ext cx="80645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dataList mergeSort ( dataList&amp; L 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if ( Length(L) &lt;= 1) return L;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L1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表中的左半侧子序列；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     </a:t>
            </a:r>
            <a:r>
              <a:rPr kumimoji="1" lang="en-US" altLang="zh-CN" sz="2600">
                <a:latin typeface="Times New Roman" panose="02020603050405020304" pitchFamily="18" charset="0"/>
              </a:rPr>
              <a:t>dataList L2 = L</a:t>
            </a:r>
            <a:r>
              <a:rPr kumimoji="1" lang="zh-CN" altLang="en-US" sz="2600">
                <a:latin typeface="Times New Roman" panose="02020603050405020304" pitchFamily="18" charset="0"/>
              </a:rPr>
              <a:t>表中的右半侧子序列；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     return merge( mergeSort(L1), mergeSort(L2);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归并排序算法思想描述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04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05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06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07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08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09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2410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 descr="蓝色砂纸"/>
          <p:cNvSpPr>
            <a:spLocks noChangeArrowheads="1"/>
          </p:cNvSpPr>
          <p:nvPr/>
        </p:nvSpPr>
        <p:spPr bwMode="auto">
          <a:xfrm>
            <a:off x="1370013" y="1243013"/>
            <a:ext cx="6478587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EC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8E99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latin typeface="Times New Roman" panose="02020603050405020304" pitchFamily="18" charset="0"/>
                <a:ea typeface="宋体" panose="02010600030101010101" pitchFamily="2" charset="-122"/>
              </a:rPr>
              <a:t>21     25     49     25*   16     08     31     41</a:t>
            </a:r>
            <a:endParaRPr kumimoji="1" lang="en-US" altLang="zh-CN" sz="2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1" name="Group 63"/>
          <p:cNvGrpSpPr>
            <a:grpSpLocks/>
          </p:cNvGrpSpPr>
          <p:nvPr/>
        </p:nvGrpSpPr>
        <p:grpSpPr bwMode="auto">
          <a:xfrm>
            <a:off x="1370013" y="1930400"/>
            <a:ext cx="6481762" cy="457200"/>
            <a:chOff x="884" y="965"/>
            <a:chExt cx="4083" cy="288"/>
          </a:xfrm>
        </p:grpSpPr>
        <p:sp>
          <p:nvSpPr>
            <p:cNvPr id="103474" name="Rectangle 5" descr="蓝色砂纸"/>
            <p:cNvSpPr>
              <a:spLocks noChangeArrowheads="1"/>
            </p:cNvSpPr>
            <p:nvPr/>
          </p:nvSpPr>
          <p:spPr bwMode="auto">
            <a:xfrm>
              <a:off x="884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49     25*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5" name="Rectangle 6" descr="蓝色砂纸"/>
            <p:cNvSpPr>
              <a:spLocks noChangeArrowheads="1"/>
            </p:cNvSpPr>
            <p:nvPr/>
          </p:nvSpPr>
          <p:spPr bwMode="auto">
            <a:xfrm>
              <a:off x="2972" y="965"/>
              <a:ext cx="1995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16     08     31     41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9" name="Group 61"/>
          <p:cNvGrpSpPr>
            <a:grpSpLocks/>
          </p:cNvGrpSpPr>
          <p:nvPr/>
        </p:nvGrpSpPr>
        <p:grpSpPr bwMode="auto">
          <a:xfrm>
            <a:off x="1370013" y="2593975"/>
            <a:ext cx="6486525" cy="460375"/>
            <a:chOff x="881" y="1586"/>
            <a:chExt cx="4086" cy="290"/>
          </a:xfrm>
        </p:grpSpPr>
        <p:sp>
          <p:nvSpPr>
            <p:cNvPr id="103470" name="Rectangle 7" descr="蓝色砂纸"/>
            <p:cNvSpPr>
              <a:spLocks noChangeArrowheads="1"/>
            </p:cNvSpPr>
            <p:nvPr/>
          </p:nvSpPr>
          <p:spPr bwMode="auto">
            <a:xfrm>
              <a:off x="88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21     25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1" name="Rectangle 10" descr="蓝色砂纸"/>
            <p:cNvSpPr>
              <a:spLocks noChangeArrowheads="1"/>
            </p:cNvSpPr>
            <p:nvPr/>
          </p:nvSpPr>
          <p:spPr bwMode="auto">
            <a:xfrm>
              <a:off x="1921" y="1588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   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2" name="Rectangle 12" descr="蓝色砂纸"/>
            <p:cNvSpPr>
              <a:spLocks noChangeArrowheads="1"/>
            </p:cNvSpPr>
            <p:nvPr/>
          </p:nvSpPr>
          <p:spPr bwMode="auto">
            <a:xfrm>
              <a:off x="2972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16     08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73" name="Rectangle 13" descr="蓝色砂纸"/>
            <p:cNvSpPr>
              <a:spLocks noChangeArrowheads="1"/>
            </p:cNvSpPr>
            <p:nvPr/>
          </p:nvSpPr>
          <p:spPr bwMode="auto">
            <a:xfrm>
              <a:off x="4015" y="1586"/>
              <a:ext cx="952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31     41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45" name="Rectangle 17" descr="粉色砂纸"/>
          <p:cNvSpPr>
            <a:spLocks noChangeArrowheads="1"/>
          </p:cNvSpPr>
          <p:nvPr/>
        </p:nvSpPr>
        <p:spPr bwMode="auto">
          <a:xfrm>
            <a:off x="1371600" y="6115050"/>
            <a:ext cx="6478588" cy="457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CCCC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7A7A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60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     16     21     25     25*   31     41     49</a:t>
            </a:r>
            <a:endParaRPr kumimoji="1" lang="en-US" altLang="zh-CN" sz="2600" b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2993" name="Group 65"/>
          <p:cNvGrpSpPr>
            <a:grpSpLocks/>
          </p:cNvGrpSpPr>
          <p:nvPr/>
        </p:nvGrpSpPr>
        <p:grpSpPr bwMode="auto">
          <a:xfrm>
            <a:off x="250825" y="1516063"/>
            <a:ext cx="881063" cy="2057400"/>
            <a:chOff x="158" y="482"/>
            <a:chExt cx="555" cy="1296"/>
          </a:xfrm>
        </p:grpSpPr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158" y="482"/>
              <a:ext cx="555" cy="1296"/>
            </a:xfrm>
            <a:prstGeom prst="downArrow">
              <a:avLst>
                <a:gd name="adj1" fmla="val 50000"/>
                <a:gd name="adj2" fmla="val 58378"/>
              </a:avLst>
            </a:prstGeom>
            <a:gradFill rotWithShape="0">
              <a:gsLst>
                <a:gs pos="0">
                  <a:schemeClr val="tx1">
                    <a:gamma/>
                    <a:shade val="46275"/>
                    <a:invGamma/>
                  </a:schemeClr>
                </a:gs>
                <a:gs pos="5000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69" name="Text Box 23"/>
            <p:cNvSpPr txBox="1">
              <a:spLocks noChangeArrowheads="1"/>
            </p:cNvSpPr>
            <p:nvPr/>
          </p:nvSpPr>
          <p:spPr bwMode="auto">
            <a:xfrm>
              <a:off x="265" y="671"/>
              <a:ext cx="432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先划分</a:t>
              </a:r>
              <a:endParaRPr kumimoji="1" lang="zh-CN" altLang="en-US" sz="2600" b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52968" name="Group 40"/>
          <p:cNvGrpSpPr>
            <a:grpSpLocks/>
          </p:cNvGrpSpPr>
          <p:nvPr/>
        </p:nvGrpSpPr>
        <p:grpSpPr bwMode="auto">
          <a:xfrm>
            <a:off x="1371600" y="5429250"/>
            <a:ext cx="6477000" cy="457200"/>
            <a:chOff x="864" y="3385"/>
            <a:chExt cx="4080" cy="288"/>
          </a:xfrm>
        </p:grpSpPr>
        <p:sp>
          <p:nvSpPr>
            <p:cNvPr id="103466" name="Rectangle 30" descr="粉色砂纸"/>
            <p:cNvSpPr>
              <a:spLocks noChangeArrowheads="1"/>
            </p:cNvSpPr>
            <p:nvPr/>
          </p:nvSpPr>
          <p:spPr bwMode="auto">
            <a:xfrm>
              <a:off x="2949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08     16     31     41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7" name="Rectangle 31" descr="粉色砂纸"/>
            <p:cNvSpPr>
              <a:spLocks noChangeArrowheads="1"/>
            </p:cNvSpPr>
            <p:nvPr/>
          </p:nvSpPr>
          <p:spPr bwMode="auto">
            <a:xfrm>
              <a:off x="864" y="3385"/>
              <a:ext cx="1995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   25     25*   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2960" name="AutoShape 32"/>
          <p:cNvSpPr>
            <a:spLocks noChangeArrowheads="1"/>
          </p:cNvSpPr>
          <p:nvPr/>
        </p:nvSpPr>
        <p:spPr bwMode="auto">
          <a:xfrm>
            <a:off x="8101013" y="3933825"/>
            <a:ext cx="846137" cy="2508250"/>
          </a:xfrm>
          <a:prstGeom prst="downArrow">
            <a:avLst>
              <a:gd name="adj1" fmla="val 50000"/>
              <a:gd name="adj2" fmla="val 74109"/>
            </a:avLst>
          </a:prstGeom>
          <a:gradFill rotWithShape="0">
            <a:gsLst>
              <a:gs pos="0">
                <a:srgbClr val="CC3300"/>
              </a:gs>
              <a:gs pos="100000">
                <a:srgbClr val="5E18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再归并</a:t>
            </a:r>
            <a:endParaRPr kumimoji="1" lang="zh-CN" altLang="en-US" sz="2800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归并排序过程示例</a:t>
            </a:r>
            <a:endParaRPr lang="zh-CN" altLang="en-US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52992" name="Group 64"/>
          <p:cNvGrpSpPr>
            <a:grpSpLocks/>
          </p:cNvGrpSpPr>
          <p:nvPr/>
        </p:nvGrpSpPr>
        <p:grpSpPr bwMode="auto">
          <a:xfrm>
            <a:off x="1370013" y="3276600"/>
            <a:ext cx="6518275" cy="457200"/>
            <a:chOff x="847" y="2008"/>
            <a:chExt cx="4106" cy="288"/>
          </a:xfrm>
        </p:grpSpPr>
        <p:sp>
          <p:nvSpPr>
            <p:cNvPr id="103458" name="Rectangle 8" descr="蓝色砂纸"/>
            <p:cNvSpPr>
              <a:spLocks noChangeArrowheads="1"/>
            </p:cNvSpPr>
            <p:nvPr/>
          </p:nvSpPr>
          <p:spPr bwMode="auto">
            <a:xfrm>
              <a:off x="1368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9" name="Rectangle 9" descr="蓝色砂纸"/>
            <p:cNvSpPr>
              <a:spLocks noChangeArrowheads="1"/>
            </p:cNvSpPr>
            <p:nvPr/>
          </p:nvSpPr>
          <p:spPr bwMode="auto">
            <a:xfrm>
              <a:off x="189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0" name="Rectangle 11" descr="蓝色砂纸"/>
            <p:cNvSpPr>
              <a:spLocks noChangeArrowheads="1"/>
            </p:cNvSpPr>
            <p:nvPr/>
          </p:nvSpPr>
          <p:spPr bwMode="auto">
            <a:xfrm>
              <a:off x="847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1" name="Rectangle 14" descr="蓝色砂纸"/>
            <p:cNvSpPr>
              <a:spLocks noChangeArrowheads="1"/>
            </p:cNvSpPr>
            <p:nvPr/>
          </p:nvSpPr>
          <p:spPr bwMode="auto">
            <a:xfrm>
              <a:off x="241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2" name="Rectangle 15" descr="蓝色砂纸"/>
            <p:cNvSpPr>
              <a:spLocks noChangeArrowheads="1"/>
            </p:cNvSpPr>
            <p:nvPr/>
          </p:nvSpPr>
          <p:spPr bwMode="auto">
            <a:xfrm>
              <a:off x="294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3" name="Rectangle 16" descr="蓝色砂纸"/>
            <p:cNvSpPr>
              <a:spLocks noChangeArrowheads="1"/>
            </p:cNvSpPr>
            <p:nvPr/>
          </p:nvSpPr>
          <p:spPr bwMode="auto">
            <a:xfrm>
              <a:off x="3470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4" name="Rectangle 36" descr="蓝色砂纸"/>
            <p:cNvSpPr>
              <a:spLocks noChangeArrowheads="1"/>
            </p:cNvSpPr>
            <p:nvPr/>
          </p:nvSpPr>
          <p:spPr bwMode="auto">
            <a:xfrm>
              <a:off x="4522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65" name="Rectangle 37" descr="蓝色砂纸"/>
            <p:cNvSpPr>
              <a:spLocks noChangeArrowheads="1"/>
            </p:cNvSpPr>
            <p:nvPr/>
          </p:nvSpPr>
          <p:spPr bwMode="auto">
            <a:xfrm>
              <a:off x="3996" y="2008"/>
              <a:ext cx="431" cy="28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A8E99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2987" name="Group 59"/>
          <p:cNvGrpSpPr>
            <a:grpSpLocks/>
          </p:cNvGrpSpPr>
          <p:nvPr/>
        </p:nvGrpSpPr>
        <p:grpSpPr bwMode="auto">
          <a:xfrm>
            <a:off x="1370013" y="4733925"/>
            <a:ext cx="6491287" cy="457200"/>
            <a:chOff x="863" y="2976"/>
            <a:chExt cx="4089" cy="288"/>
          </a:xfrm>
        </p:grpSpPr>
        <p:grpSp>
          <p:nvGrpSpPr>
            <p:cNvPr id="103452" name="Group 43"/>
            <p:cNvGrpSpPr>
              <a:grpSpLocks/>
            </p:cNvGrpSpPr>
            <p:nvPr/>
          </p:nvGrpSpPr>
          <p:grpSpPr bwMode="auto">
            <a:xfrm>
              <a:off x="863" y="2976"/>
              <a:ext cx="1997" cy="288"/>
              <a:chOff x="863" y="2976"/>
              <a:chExt cx="1997" cy="288"/>
            </a:xfrm>
          </p:grpSpPr>
          <p:sp>
            <p:nvSpPr>
              <p:cNvPr id="103456" name="Rectangle 20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25*   49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7" name="Rectangle 21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21     25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3453" name="Group 44"/>
            <p:cNvGrpSpPr>
              <a:grpSpLocks/>
            </p:cNvGrpSpPr>
            <p:nvPr/>
          </p:nvGrpSpPr>
          <p:grpSpPr bwMode="auto">
            <a:xfrm>
              <a:off x="2955" y="2976"/>
              <a:ext cx="1997" cy="288"/>
              <a:chOff x="863" y="2976"/>
              <a:chExt cx="1997" cy="288"/>
            </a:xfrm>
          </p:grpSpPr>
          <p:sp>
            <p:nvSpPr>
              <p:cNvPr id="103454" name="Rectangle 45" descr="粉色砂纸"/>
              <p:cNvSpPr>
                <a:spLocks noChangeArrowheads="1"/>
              </p:cNvSpPr>
              <p:nvPr/>
            </p:nvSpPr>
            <p:spPr bwMode="auto">
              <a:xfrm>
                <a:off x="1908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31     41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455" name="Rectangle 46" descr="粉色砂纸"/>
              <p:cNvSpPr>
                <a:spLocks noChangeArrowheads="1"/>
              </p:cNvSpPr>
              <p:nvPr/>
            </p:nvSpPr>
            <p:spPr bwMode="auto">
              <a:xfrm>
                <a:off x="863" y="2976"/>
                <a:ext cx="952" cy="28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miter lim="800000"/>
                <a:headEnd/>
                <a:tailEnd/>
              </a:ln>
              <a:effectLst/>
              <a:scene3d>
                <a:camera prst="legacyPerspectiveTopRight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FFCCCC"/>
                </a:extrusionClr>
                <a:contourClr>
                  <a:srgbClr val="FFFFFF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7A7A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kumimoji="1" lang="en-US" altLang="zh-CN" sz="2600">
                    <a:solidFill>
                      <a:srgbClr val="9900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08     16  </a:t>
                </a:r>
                <a:endParaRPr kumimoji="1" lang="en-US" altLang="zh-CN" sz="2600" b="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2986" name="Group 58"/>
          <p:cNvGrpSpPr>
            <a:grpSpLocks/>
          </p:cNvGrpSpPr>
          <p:nvPr/>
        </p:nvGrpSpPr>
        <p:grpSpPr bwMode="auto">
          <a:xfrm>
            <a:off x="1370013" y="4048125"/>
            <a:ext cx="6511925" cy="457200"/>
            <a:chOff x="863" y="2523"/>
            <a:chExt cx="4102" cy="288"/>
          </a:xfrm>
        </p:grpSpPr>
        <p:sp>
          <p:nvSpPr>
            <p:cNvPr id="103444" name="Rectangle 24" descr="粉色砂纸"/>
            <p:cNvSpPr>
              <a:spLocks noChangeArrowheads="1"/>
            </p:cNvSpPr>
            <p:nvPr/>
          </p:nvSpPr>
          <p:spPr bwMode="auto">
            <a:xfrm>
              <a:off x="863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Rectangle 25" descr="粉色砂纸"/>
            <p:cNvSpPr>
              <a:spLocks noChangeArrowheads="1"/>
            </p:cNvSpPr>
            <p:nvPr/>
          </p:nvSpPr>
          <p:spPr bwMode="auto">
            <a:xfrm>
              <a:off x="243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25*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6" name="Rectangle 26" descr="粉色砂纸"/>
            <p:cNvSpPr>
              <a:spLocks noChangeArrowheads="1"/>
            </p:cNvSpPr>
            <p:nvPr/>
          </p:nvSpPr>
          <p:spPr bwMode="auto">
            <a:xfrm>
              <a:off x="2960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16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7" name="Rectangle 27" descr="粉色砂纸"/>
            <p:cNvSpPr>
              <a:spLocks noChangeArrowheads="1"/>
            </p:cNvSpPr>
            <p:nvPr/>
          </p:nvSpPr>
          <p:spPr bwMode="auto">
            <a:xfrm>
              <a:off x="3482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08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8" name="Rectangle 28" descr="粉色砂纸"/>
            <p:cNvSpPr>
              <a:spLocks noChangeArrowheads="1"/>
            </p:cNvSpPr>
            <p:nvPr/>
          </p:nvSpPr>
          <p:spPr bwMode="auto">
            <a:xfrm>
              <a:off x="191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49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9" name="Rectangle 29" descr="粉色砂纸"/>
            <p:cNvSpPr>
              <a:spLocks noChangeArrowheads="1"/>
            </p:cNvSpPr>
            <p:nvPr/>
          </p:nvSpPr>
          <p:spPr bwMode="auto">
            <a:xfrm>
              <a:off x="1389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25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Rectangle 56" descr="粉色砂纸"/>
            <p:cNvSpPr>
              <a:spLocks noChangeArrowheads="1"/>
            </p:cNvSpPr>
            <p:nvPr/>
          </p:nvSpPr>
          <p:spPr bwMode="auto">
            <a:xfrm>
              <a:off x="4005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1" name="Rectangle 57" descr="粉色砂纸"/>
            <p:cNvSpPr>
              <a:spLocks noChangeArrowheads="1"/>
            </p:cNvSpPr>
            <p:nvPr/>
          </p:nvSpPr>
          <p:spPr bwMode="auto">
            <a:xfrm>
              <a:off x="4534" y="2523"/>
              <a:ext cx="431" cy="28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CC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7A7A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600">
                  <a:solidFill>
                    <a:srgbClr val="9900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41  </a:t>
              </a:r>
              <a:endParaRPr kumimoji="1" lang="en-US" altLang="zh-CN" sz="2600" b="0">
                <a:solidFill>
                  <a:srgbClr val="9900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437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38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39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40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41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42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3443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45" grpId="0" animBg="1"/>
      <p:bldP spid="25296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AutoShape 4"/>
          <p:cNvSpPr>
            <a:spLocks noChangeArrowheads="1"/>
          </p:cNvSpPr>
          <p:nvPr/>
        </p:nvSpPr>
        <p:spPr bwMode="auto">
          <a:xfrm>
            <a:off x="973138" y="1990725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Vector[left]…Vector[mid]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5" name="AutoShape 5"/>
          <p:cNvSpPr>
            <a:spLocks noChangeArrowheads="1"/>
          </p:cNvSpPr>
          <p:nvPr/>
        </p:nvSpPr>
        <p:spPr bwMode="auto">
          <a:xfrm>
            <a:off x="4646613" y="1990725"/>
            <a:ext cx="3598862" cy="792163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Vector[mid+1]…Vector[right]</a:t>
            </a:r>
            <a:endParaRPr lang="zh-CN" alt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6" name="AutoShape 6"/>
          <p:cNvSpPr>
            <a:spLocks/>
          </p:cNvSpPr>
          <p:nvPr/>
        </p:nvSpPr>
        <p:spPr bwMode="auto">
          <a:xfrm rot="16200000">
            <a:off x="4212431" y="1774032"/>
            <a:ext cx="576263" cy="2736850"/>
          </a:xfrm>
          <a:prstGeom prst="leftBrace">
            <a:avLst>
              <a:gd name="adj1" fmla="val 39578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647" name="AutoShape 7"/>
          <p:cNvSpPr>
            <a:spLocks noChangeArrowheads="1"/>
          </p:cNvSpPr>
          <p:nvPr/>
        </p:nvSpPr>
        <p:spPr bwMode="auto">
          <a:xfrm>
            <a:off x="971550" y="3573463"/>
            <a:ext cx="7200900" cy="863600"/>
          </a:xfrm>
          <a:prstGeom prst="cube">
            <a:avLst>
              <a:gd name="adj" fmla="val 25000"/>
            </a:avLst>
          </a:prstGeom>
          <a:solidFill>
            <a:srgbClr val="008080"/>
          </a:solidFill>
          <a:ln w="254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20000"/>
              </a:lnSpc>
              <a:buClr>
                <a:schemeClr val="folHlink"/>
              </a:buClr>
              <a:defRPr/>
            </a:pPr>
            <a:r>
              <a:rPr lang="en-US" altLang="zh-CN"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Vector[left]…Vector[right]</a:t>
            </a:r>
            <a:endParaRPr lang="zh-CN" altLang="en-US" sz="22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4860925" y="3070225"/>
            <a:ext cx="1368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</a:t>
            </a:r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323850" y="1198563"/>
            <a:ext cx="8640763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66CC"/>
              </a:buClr>
              <a:defRPr/>
            </a:pP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两路归并：</a:t>
            </a:r>
            <a:r>
              <a:rPr lang="zh-CN" altLang="en-US" sz="2600" smtClean="0">
                <a:latin typeface="Times New Roman" panose="02020603050405020304" pitchFamily="18" charset="0"/>
              </a:rPr>
              <a:t>将两个有序表合并成一个新的有序表。</a:t>
            </a: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323850" y="4799013"/>
            <a:ext cx="864076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在执行两路归并算法时，先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将待归并元素序列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复制到辅助数组 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 smtClean="0">
                <a:latin typeface="Times New Roman" panose="02020603050405020304" pitchFamily="18" charset="0"/>
              </a:rPr>
              <a:t>中，再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从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L2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归并到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L1</a:t>
            </a:r>
            <a:r>
              <a:rPr lang="zh-CN" altLang="en-US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中</a:t>
            </a:r>
            <a:r>
              <a:rPr lang="zh-CN" alt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。</a:t>
            </a:r>
          </a:p>
          <a:p>
            <a:pPr>
              <a:buClr>
                <a:srgbClr val="0066CC"/>
              </a:buClr>
              <a:defRPr/>
            </a:pPr>
            <a:r>
              <a:rPr lang="zh-CN" altLang="en-US" sz="2600" smtClean="0">
                <a:latin typeface="Times New Roman" panose="02020603050405020304" pitchFamily="18" charset="0"/>
              </a:rPr>
              <a:t>设变量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zh-CN" altLang="en-US" sz="2600" smtClean="0">
                <a:latin typeface="Times New Roman" panose="02020603050405020304" pitchFamily="18" charset="0"/>
              </a:rPr>
              <a:t>和 </a:t>
            </a:r>
            <a:r>
              <a:rPr lang="en-US" altLang="zh-CN" sz="26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6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2600" smtClean="0">
                <a:latin typeface="Times New Roman" panose="02020603050405020304" pitchFamily="18" charset="0"/>
              </a:rPr>
              <a:t>分别是</a:t>
            </a:r>
            <a:r>
              <a:rPr lang="en-US" altLang="zh-CN" sz="2600" smtClean="0">
                <a:latin typeface="Times New Roman" panose="02020603050405020304" pitchFamily="18" charset="0"/>
              </a:rPr>
              <a:t>L2</a:t>
            </a:r>
            <a:r>
              <a:rPr lang="zh-CN" altLang="en-US" sz="2600" smtClean="0">
                <a:latin typeface="Times New Roman" panose="02020603050405020304" pitchFamily="18" charset="0"/>
              </a:rPr>
              <a:t>中两个表的当前检测指针。变量 </a:t>
            </a:r>
            <a:r>
              <a:rPr lang="en-US" altLang="zh-CN" sz="2600" i="1" smtClean="0">
                <a:solidFill>
                  <a:schemeClr val="hlin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smtClean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smtClean="0">
                <a:latin typeface="Times New Roman" panose="02020603050405020304" pitchFamily="18" charset="0"/>
              </a:rPr>
              <a:t>是归并后在</a:t>
            </a:r>
            <a:r>
              <a:rPr lang="en-US" altLang="zh-CN" sz="2600" smtClean="0">
                <a:latin typeface="Times New Roman" panose="02020603050405020304" pitchFamily="18" charset="0"/>
              </a:rPr>
              <a:t>L1</a:t>
            </a:r>
            <a:r>
              <a:rPr lang="zh-CN" altLang="en-US" sz="2600" smtClean="0">
                <a:latin typeface="Times New Roman" panose="02020603050405020304" pitchFamily="18" charset="0"/>
              </a:rPr>
              <a:t>中的当前存放指针。</a:t>
            </a:r>
          </a:p>
        </p:txBody>
      </p:sp>
      <p:sp>
        <p:nvSpPr>
          <p:cNvPr id="104458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5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6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6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6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6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446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1717675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0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21  25  25* 49</a:t>
            </a: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4572000" y="1760538"/>
            <a:ext cx="263842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Ins="90000" anchor="ctr">
            <a:flatTx/>
          </a:bodyPr>
          <a:lstStyle/>
          <a:p>
            <a:pPr eaLnBrk="1" hangingPunct="1">
              <a:defRPr/>
            </a:pPr>
            <a:r>
              <a:rPr kumimoji="1"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08  16  31  41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1782763" y="11255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mid     mid+1             right</a:t>
            </a:r>
            <a:endParaRPr kumimoji="1" lang="en-US" altLang="zh-CN" sz="2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468313" y="171132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L2</a:t>
            </a:r>
          </a:p>
        </p:txBody>
      </p:sp>
      <p:sp>
        <p:nvSpPr>
          <p:cNvPr id="208904" name="Line 8"/>
          <p:cNvSpPr>
            <a:spLocks noChangeShapeType="1"/>
          </p:cNvSpPr>
          <p:nvPr/>
        </p:nvSpPr>
        <p:spPr bwMode="auto">
          <a:xfrm flipV="1">
            <a:off x="3970338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5" name="Line 9"/>
          <p:cNvSpPr>
            <a:spLocks noChangeShapeType="1"/>
          </p:cNvSpPr>
          <p:nvPr/>
        </p:nvSpPr>
        <p:spPr bwMode="auto">
          <a:xfrm flipV="1">
            <a:off x="6156325" y="231457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3779838" y="2565400"/>
            <a:ext cx="26701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s</a:t>
            </a:r>
            <a:r>
              <a:rPr kumimoji="1" lang="en-US" altLang="zh-CN" sz="2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1631950" y="3644900"/>
            <a:ext cx="5387975" cy="5334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defRPr/>
            </a:pPr>
            <a:r>
              <a:rPr kumimoji="1"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08  16  21  25  25* 31  41  49</a:t>
            </a:r>
            <a:endParaRPr kumimoji="1" lang="en-US" altLang="zh-CN" sz="2400" b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1889125" y="3032125"/>
            <a:ext cx="505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left                                                  right</a:t>
            </a:r>
          </a:p>
        </p:txBody>
      </p:sp>
      <p:sp>
        <p:nvSpPr>
          <p:cNvPr id="208909" name="Line 13"/>
          <p:cNvSpPr>
            <a:spLocks noChangeShapeType="1"/>
          </p:cNvSpPr>
          <p:nvPr/>
        </p:nvSpPr>
        <p:spPr bwMode="auto">
          <a:xfrm flipV="1">
            <a:off x="5245100" y="4175125"/>
            <a:ext cx="0" cy="381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4953000" y="4292600"/>
            <a:ext cx="276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sz="2600" b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911" name="Text Box 15"/>
          <p:cNvSpPr txBox="1">
            <a:spLocks noChangeArrowheads="1"/>
          </p:cNvSpPr>
          <p:nvPr/>
        </p:nvSpPr>
        <p:spPr bwMode="auto">
          <a:xfrm>
            <a:off x="468313" y="3597275"/>
            <a:ext cx="5699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L1</a:t>
            </a:r>
          </a:p>
        </p:txBody>
      </p:sp>
      <p:sp>
        <p:nvSpPr>
          <p:cNvPr id="105486" name="Rectangle 16"/>
          <p:cNvSpPr>
            <a:spLocks noChangeArrowheads="1"/>
          </p:cNvSpPr>
          <p:nvPr/>
        </p:nvSpPr>
        <p:spPr bwMode="auto">
          <a:xfrm>
            <a:off x="0" y="4797425"/>
            <a:ext cx="878522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>
                <a:latin typeface="Times New Roman" panose="02020603050405020304" pitchFamily="18" charset="0"/>
              </a:rPr>
              <a:t>当 </a:t>
            </a:r>
            <a:r>
              <a:rPr lang="en-US" altLang="zh-CN" sz="2400" i="1">
                <a:latin typeface="Times New Roman" panose="02020603050405020304" pitchFamily="18" charset="0"/>
              </a:rPr>
              <a:t>s</a:t>
            </a:r>
            <a:r>
              <a:rPr lang="en-US" altLang="zh-CN" sz="2400">
                <a:latin typeface="Times New Roman" panose="02020603050405020304" pitchFamily="18" charset="0"/>
              </a:rPr>
              <a:t>1 </a:t>
            </a:r>
            <a:r>
              <a:rPr lang="zh-CN" altLang="en-US" sz="2400">
                <a:latin typeface="Times New Roman" panose="02020603050405020304" pitchFamily="18" charset="0"/>
              </a:rPr>
              <a:t>和 </a:t>
            </a:r>
            <a:r>
              <a:rPr lang="en-US" altLang="zh-CN" sz="2400" i="1">
                <a:latin typeface="Times New Roman" panose="02020603050405020304" pitchFamily="18" charset="0"/>
              </a:rPr>
              <a:t>s</a:t>
            </a:r>
            <a:r>
              <a:rPr lang="en-US" altLang="zh-CN" sz="2400">
                <a:latin typeface="Times New Roman" panose="02020603050405020304" pitchFamily="18" charset="0"/>
              </a:rPr>
              <a:t>2 </a:t>
            </a:r>
            <a:r>
              <a:rPr lang="zh-CN" altLang="en-US" sz="2400">
                <a:latin typeface="Times New Roman" panose="02020603050405020304" pitchFamily="18" charset="0"/>
              </a:rPr>
              <a:t>都在两个表的表长内变化时，根据对应项的排序码的大小，依次把排序码小的元素排放到新表 </a:t>
            </a:r>
            <a:r>
              <a:rPr lang="en-US" altLang="zh-CN" sz="2400" i="1">
                <a:latin typeface="Times New Roman" panose="02020603050405020304" pitchFamily="18" charset="0"/>
              </a:rPr>
              <a:t>t </a:t>
            </a:r>
            <a:r>
              <a:rPr lang="zh-CN" altLang="zh-CN" sz="2400">
                <a:latin typeface="Times New Roman" panose="02020603050405020304" pitchFamily="18" charset="0"/>
              </a:rPr>
              <a:t>所指位置</a:t>
            </a: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  <a:p>
            <a:pPr lvl="1">
              <a:spcBef>
                <a:spcPct val="5000"/>
              </a:spcBef>
              <a:buClr>
                <a:srgbClr val="0066CC"/>
              </a:buClr>
            </a:pPr>
            <a:r>
              <a:rPr lang="zh-CN" altLang="en-US" sz="2400">
                <a:latin typeface="Times New Roman" panose="02020603050405020304" pitchFamily="18" charset="0"/>
              </a:rPr>
              <a:t>当 </a:t>
            </a:r>
            <a:r>
              <a:rPr lang="en-US" altLang="zh-CN" sz="2400" i="1">
                <a:latin typeface="Times New Roman" panose="02020603050405020304" pitchFamily="18" charset="0"/>
              </a:rPr>
              <a:t>s</a:t>
            </a:r>
            <a:r>
              <a:rPr lang="en-US" altLang="zh-CN" sz="2400">
                <a:latin typeface="Times New Roman" panose="02020603050405020304" pitchFamily="18" charset="0"/>
              </a:rPr>
              <a:t>1 </a:t>
            </a:r>
            <a:r>
              <a:rPr lang="zh-CN" altLang="en-US" sz="2400">
                <a:latin typeface="Times New Roman" panose="02020603050405020304" pitchFamily="18" charset="0"/>
              </a:rPr>
              <a:t>与 </a:t>
            </a:r>
            <a:r>
              <a:rPr lang="en-US" altLang="zh-CN" sz="2400" i="1">
                <a:latin typeface="Times New Roman" panose="02020603050405020304" pitchFamily="18" charset="0"/>
              </a:rPr>
              <a:t>s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 中有一个已经超出表长时，将另一个表中的剩余元素复制到新表中。</a:t>
            </a:r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两路归并过程（续）</a:t>
            </a:r>
          </a:p>
        </p:txBody>
      </p:sp>
      <p:sp>
        <p:nvSpPr>
          <p:cNvPr id="105488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89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90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91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92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93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5494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381000" y="1052513"/>
            <a:ext cx="843915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#include “dataList.h”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merge( dataList&lt;T&gt;&amp; L1, dataList&lt;T&gt;&amp;L2, const int left,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const int mid,  const int right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 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将有序表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L1[left..mid]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L1[mid+1..right]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归并成一个有序表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for ( int k = left; k&lt;= right; k++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L2[k]=L1[k];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先将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表元素复制到辅助的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L2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int s1 = left,  s2 = mid+1,  t = left;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while ( s1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&lt;= mid &amp;&amp; s2 &lt;= right )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两个表都未检测完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>
                <a:latin typeface="Times New Roman" panose="02020603050405020304" pitchFamily="18" charset="0"/>
              </a:rPr>
              <a:t>if ( L2[s1] &lt;= L2[s2] ) L1[t++] = L2[s1++]; </a:t>
            </a:r>
            <a:endParaRPr kumimoji="1" lang="zh-CN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else L1[t++] = L2[s2++];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两两比较，小者放到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表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若有一个表检测完，另一个表剩余元素依次复制到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L1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while ( s1&lt;= mid ) L1[t++] = L2[s1++];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while ( s2&lt;= right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) L1[t++] = L2[s2++];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两路归并算法</a:t>
            </a:r>
          </a:p>
        </p:txBody>
      </p:sp>
      <p:sp>
        <p:nvSpPr>
          <p:cNvPr id="106500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1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2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3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4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5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6506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468313" y="1481138"/>
            <a:ext cx="8424862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template &lt;class T&gt;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void mergeSort ( dataList&lt;T&gt;&amp; L, dataList&lt;T&gt;&amp; L2, 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int left, int right) {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对表</a:t>
            </a:r>
            <a:r>
              <a:rPr kumimoji="1" lang="en-US" altLang="zh-CN" sz="2400">
                <a:solidFill>
                  <a:srgbClr val="CC0099"/>
                </a:solidFill>
                <a:latin typeface="Times New Roman" panose="02020603050405020304" pitchFamily="18" charset="0"/>
              </a:rPr>
              <a:t>L[left..right]</a:t>
            </a:r>
            <a:r>
              <a:rPr kumimoji="1" lang="zh-CN" altLang="en-US" sz="2400">
                <a:solidFill>
                  <a:srgbClr val="CC0099"/>
                </a:solidFill>
                <a:latin typeface="Times New Roman" panose="02020603050405020304" pitchFamily="18" charset="0"/>
              </a:rPr>
              <a:t> 进行递归的归并排序，使之非递减有序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if ( left &gt;= right ) return;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en-US" altLang="zh-CN" sz="2400">
                <a:latin typeface="Times New Roman" panose="02020603050405020304" pitchFamily="18" charset="0"/>
              </a:rPr>
              <a:t>int mid = ( left + right ) / 2;    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从中间划分为两个子序列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mergeSort ( L, L2, left, mid );   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对左子序列进行递归排序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megerSort ( L, L2, mid+1, right );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对右子序列进行递归排序</a:t>
            </a:r>
            <a:endParaRPr kumimoji="1" lang="en-US" altLang="zh-CN" sz="22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merge ( L, L2, left, mid, right );     </a:t>
            </a:r>
            <a:r>
              <a:rPr kumimoji="1" lang="en-US" altLang="zh-CN" sz="2200">
                <a:solidFill>
                  <a:srgbClr val="3333CC"/>
                </a:solidFill>
                <a:latin typeface="Times New Roman" panose="02020603050405020304" pitchFamily="18" charset="0"/>
              </a:rPr>
              <a:t>//</a:t>
            </a:r>
            <a:r>
              <a:rPr kumimoji="1" lang="zh-CN" altLang="en-US" sz="2200">
                <a:solidFill>
                  <a:srgbClr val="3333CC"/>
                </a:solidFill>
                <a:latin typeface="Times New Roman" panose="02020603050405020304" pitchFamily="18" charset="0"/>
              </a:rPr>
              <a:t>合并</a:t>
            </a:r>
          </a:p>
          <a:p>
            <a:pPr eaLnBrk="1" hangingPunct="1">
              <a:lnSpc>
                <a:spcPct val="10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07523" name="Oval 4"/>
          <p:cNvSpPr>
            <a:spLocks noChangeArrowheads="1"/>
          </p:cNvSpPr>
          <p:nvPr/>
        </p:nvSpPr>
        <p:spPr bwMode="auto">
          <a:xfrm>
            <a:off x="7596188" y="476250"/>
            <a:ext cx="287337" cy="287338"/>
          </a:xfrm>
          <a:prstGeom prst="ellipse">
            <a:avLst/>
          </a:prstGeom>
          <a:solidFill>
            <a:srgbClr val="0085A4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4" name="Oval 7"/>
          <p:cNvSpPr>
            <a:spLocks noChangeArrowheads="1"/>
          </p:cNvSpPr>
          <p:nvPr/>
        </p:nvSpPr>
        <p:spPr bwMode="auto">
          <a:xfrm>
            <a:off x="810101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5" name="Oval 8"/>
          <p:cNvSpPr>
            <a:spLocks noChangeArrowheads="1"/>
          </p:cNvSpPr>
          <p:nvPr/>
        </p:nvSpPr>
        <p:spPr bwMode="auto">
          <a:xfrm>
            <a:off x="8605838" y="46990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6" name="Oval 7"/>
          <p:cNvSpPr>
            <a:spLocks noChangeArrowheads="1"/>
          </p:cNvSpPr>
          <p:nvPr/>
        </p:nvSpPr>
        <p:spPr bwMode="auto">
          <a:xfrm>
            <a:off x="7092950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>
            <a:off x="6588125" y="476250"/>
            <a:ext cx="287338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8" name="Oval 7"/>
          <p:cNvSpPr>
            <a:spLocks noChangeArrowheads="1"/>
          </p:cNvSpPr>
          <p:nvPr/>
        </p:nvSpPr>
        <p:spPr bwMode="auto">
          <a:xfrm>
            <a:off x="5580063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107529" name="Oval 8"/>
          <p:cNvSpPr>
            <a:spLocks noChangeArrowheads="1"/>
          </p:cNvSpPr>
          <p:nvPr/>
        </p:nvSpPr>
        <p:spPr bwMode="auto">
          <a:xfrm>
            <a:off x="6084888" y="476250"/>
            <a:ext cx="287337" cy="287338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8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1800">
              <a:latin typeface="文泉驿微米黑" pitchFamily="34" charset="-122"/>
              <a:ea typeface="文泉驿微米黑" pitchFamily="34" charset="-122"/>
            </a:endParaRP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177800" y="257175"/>
            <a:ext cx="54737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1pPr>
            <a:lvl2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2pPr>
            <a:lvl3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3pPr>
            <a:lvl4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4pPr>
            <a:lvl5pPr eaLnBrk="0" hangingPunct="0"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6699"/>
                </a:solidFill>
                <a:latin typeface="Tahoma" panose="020B0604030504040204" pitchFamily="34" charset="0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 sz="32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归并排序算法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仿宋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仿宋_GB2312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ln>
          <a:solidFill>
            <a:srgbClr val="0000CC"/>
          </a:solidFill>
        </a:ln>
        <a:extLst/>
      </a:spPr>
      <a:bodyPr vert="horz" wrap="square" lIns="0" tIns="0" rIns="0" bIns="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800" b="1" i="0" u="none" strike="noStrike" cap="none" normalizeH="0" baseline="0" dirty="0" smtClean="0">
            <a:ln>
              <a:noFill/>
            </a:ln>
            <a:solidFill>
              <a:srgbClr val="0000CC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lends">
  <a:themeElements>
    <a:clrScheme name="2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2_Blends">
      <a:majorFont>
        <a:latin typeface="Tahoma"/>
        <a:ea typeface="仿宋_GB2312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9530</TotalTime>
  <Words>10459</Words>
  <Application>Microsoft Office PowerPoint</Application>
  <PresentationFormat>全屏显示(4:3)</PresentationFormat>
  <Paragraphs>1927</Paragraphs>
  <Slides>129</Slides>
  <Notes>2</Notes>
  <HiddenSlides>1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55" baseType="lpstr">
      <vt:lpstr>ITC Officina Sans Book</vt:lpstr>
      <vt:lpstr>方正综艺简体</vt:lpstr>
      <vt:lpstr>仿宋</vt:lpstr>
      <vt:lpstr>仿宋_GB2312</vt:lpstr>
      <vt:lpstr>黑体</vt:lpstr>
      <vt:lpstr>华文仿宋</vt:lpstr>
      <vt:lpstr>楷体</vt:lpstr>
      <vt:lpstr>楷体_GB2312</vt:lpstr>
      <vt:lpstr>隶书</vt:lpstr>
      <vt:lpstr>宋体</vt:lpstr>
      <vt:lpstr>文泉驿微米黑</vt:lpstr>
      <vt:lpstr>Arial</vt:lpstr>
      <vt:lpstr>Book Antiqua</vt:lpstr>
      <vt:lpstr>Comic Sans MS</vt:lpstr>
      <vt:lpstr>Corbel</vt:lpstr>
      <vt:lpstr>Garamond</vt:lpstr>
      <vt:lpstr>Symbol</vt:lpstr>
      <vt:lpstr>Tahoma</vt:lpstr>
      <vt:lpstr>Times New Roman</vt:lpstr>
      <vt:lpstr>Wingdings</vt:lpstr>
      <vt:lpstr>Blends</vt:lpstr>
      <vt:lpstr>自定义设计方案</vt:lpstr>
      <vt:lpstr>1_Blends</vt:lpstr>
      <vt:lpstr>2_Blends</vt:lpstr>
      <vt:lpstr>1_自定义设计方案</vt:lpstr>
      <vt:lpstr>公式</vt:lpstr>
      <vt:lpstr>第9章 内部排序</vt:lpstr>
      <vt:lpstr>第八章要点回顾</vt:lpstr>
      <vt:lpstr>PowerPoint 演示文稿</vt:lpstr>
      <vt:lpstr>Motivation</vt:lpstr>
      <vt:lpstr>Motivation</vt:lpstr>
      <vt:lpstr>Motivation</vt:lpstr>
      <vt:lpstr>PowerPoint 演示文稿</vt:lpstr>
      <vt:lpstr>PowerPoint 演示文稿</vt:lpstr>
      <vt:lpstr>PowerPoint 演示文稿</vt:lpstr>
      <vt:lpstr>排序</vt:lpstr>
      <vt:lpstr>第9章 内部排序</vt:lpstr>
      <vt:lpstr>9.1 概述</vt:lpstr>
      <vt:lpstr>PowerPoint 演示文稿</vt:lpstr>
      <vt:lpstr>PowerPoint 演示文稿</vt:lpstr>
      <vt:lpstr>PowerPoint 演示文稿</vt:lpstr>
      <vt:lpstr>PowerPoint 演示文稿</vt:lpstr>
      <vt:lpstr>稳定性的意义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时间复杂度对比</vt:lpstr>
      <vt:lpstr>小结</vt:lpstr>
      <vt:lpstr>PowerPoint 演示文稿</vt:lpstr>
      <vt:lpstr>PowerPoint 演示文稿</vt:lpstr>
      <vt:lpstr>Dancing</vt:lpstr>
      <vt:lpstr>第四次上机作业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线性表</dc:title>
  <dc:creator>Administrator</dc:creator>
  <cp:lastModifiedBy>Xinwei</cp:lastModifiedBy>
  <cp:revision>1408</cp:revision>
  <dcterms:created xsi:type="dcterms:W3CDTF">2004-02-17T03:02:14Z</dcterms:created>
  <dcterms:modified xsi:type="dcterms:W3CDTF">2019-11-21T12:01:43Z</dcterms:modified>
</cp:coreProperties>
</file>